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74" r:id="rId2"/>
    <p:sldId id="275" r:id="rId3"/>
    <p:sldId id="257" r:id="rId4"/>
    <p:sldId id="258" r:id="rId5"/>
    <p:sldId id="276" r:id="rId6"/>
    <p:sldId id="259" r:id="rId7"/>
    <p:sldId id="260" r:id="rId8"/>
    <p:sldId id="261" r:id="rId9"/>
    <p:sldId id="262" r:id="rId10"/>
    <p:sldId id="291" r:id="rId11"/>
    <p:sldId id="292" r:id="rId12"/>
    <p:sldId id="263" r:id="rId13"/>
    <p:sldId id="256" r:id="rId14"/>
    <p:sldId id="264" r:id="rId15"/>
    <p:sldId id="266" r:id="rId16"/>
    <p:sldId id="270" r:id="rId17"/>
    <p:sldId id="267" r:id="rId18"/>
    <p:sldId id="268" r:id="rId19"/>
    <p:sldId id="269" r:id="rId20"/>
    <p:sldId id="271" r:id="rId21"/>
    <p:sldId id="265" r:id="rId22"/>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7EC2"/>
    <a:srgbClr val="FFFF00"/>
    <a:srgbClr val="FFCC00"/>
    <a:srgbClr val="FF0033"/>
    <a:srgbClr val="66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304"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AU"/>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AU"/>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AU"/>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E75B5FC-C686-0444-90EE-EAFEB449A66F}" type="slidenum">
              <a:rPr lang="en-AU"/>
              <a:pPr>
                <a:defRPr/>
              </a:pPr>
              <a:t>‹#›</a:t>
            </a:fld>
            <a:endParaRPr lang="en-AU" dirty="0"/>
          </a:p>
        </p:txBody>
      </p:sp>
    </p:spTree>
    <p:extLst>
      <p:ext uri="{BB962C8B-B14F-4D97-AF65-F5344CB8AC3E}">
        <p14:creationId xmlns:p14="http://schemas.microsoft.com/office/powerpoint/2010/main" val="1089797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43DB8-64F6-FB4A-8FC6-52AFC29B7E57}" type="slidenum">
              <a:rPr lang="en-AU" sz="1200"/>
              <a:pPr/>
              <a:t>1</a:t>
            </a:fld>
            <a:endParaRPr lang="en-AU" sz="1200"/>
          </a:p>
        </p:txBody>
      </p:sp>
      <p:sp>
        <p:nvSpPr>
          <p:cNvPr id="15362"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BCD5B8-7582-EE4E-B040-6DA45F97C79B}" type="slidenum">
              <a:rPr lang="en-AU" sz="1200"/>
              <a:pPr/>
              <a:t>10</a:t>
            </a:fld>
            <a:endParaRPr lang="en-AU"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BCD5B8-7582-EE4E-B040-6DA45F97C79B}" type="slidenum">
              <a:rPr lang="en-AU" sz="1200"/>
              <a:pPr/>
              <a:t>11</a:t>
            </a:fld>
            <a:endParaRPr lang="en-AU"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BD83B0-40DC-2546-9726-75B055A48F22}" type="slidenum">
              <a:rPr lang="en-AU" sz="1200"/>
              <a:pPr/>
              <a:t>12</a:t>
            </a:fld>
            <a:endParaRPr lang="en-AU" sz="120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F3C3F5-FB58-664F-8E2D-C1C521A29654}" type="slidenum">
              <a:rPr lang="en-AU" sz="1200"/>
              <a:pPr/>
              <a:t>13</a:t>
            </a:fld>
            <a:endParaRPr lang="en-AU" sz="1200"/>
          </a:p>
        </p:txBody>
      </p:sp>
      <p:sp>
        <p:nvSpPr>
          <p:cNvPr id="1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E3202C-DBCC-4D43-A8FA-2E3EAC412570}" type="slidenum">
              <a:rPr lang="en-AU" sz="1200"/>
              <a:pPr/>
              <a:t>14</a:t>
            </a:fld>
            <a:endParaRPr lang="en-AU" sz="1200"/>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E9DB82-7F87-0A43-8786-6C10784E9A41}" type="slidenum">
              <a:rPr lang="en-AU" sz="1200"/>
              <a:pPr/>
              <a:t>15</a:t>
            </a:fld>
            <a:endParaRPr lang="en-AU" sz="1200"/>
          </a:p>
        </p:txBody>
      </p:sp>
      <p:sp>
        <p:nvSpPr>
          <p:cNvPr id="24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C5F9FE-A23E-854E-8049-C7A469AB557E}" type="slidenum">
              <a:rPr lang="en-AU" sz="1200"/>
              <a:pPr/>
              <a:t>16</a:t>
            </a:fld>
            <a:endParaRPr lang="en-AU"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CF706D-B5B7-534D-92B1-44D090E45061}" type="slidenum">
              <a:rPr lang="en-AU" sz="1200"/>
              <a:pPr/>
              <a:t>17</a:t>
            </a:fld>
            <a:endParaRPr lang="en-AU" sz="1200"/>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9965C2-2A99-6143-BA78-773252AFD7BD}" type="slidenum">
              <a:rPr lang="en-AU" sz="1200"/>
              <a:pPr/>
              <a:t>18</a:t>
            </a:fld>
            <a:endParaRPr lang="en-AU" sz="1200"/>
          </a:p>
        </p:txBody>
      </p:sp>
      <p:sp>
        <p:nvSpPr>
          <p:cNvPr id="28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48DE9-D781-D84D-BF45-E8FA6A8BA556}" type="slidenum">
              <a:rPr lang="en-AU" sz="1200"/>
              <a:pPr/>
              <a:t>19</a:t>
            </a:fld>
            <a:endParaRPr lang="en-AU"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4DB82E-B621-5D43-B61A-7754F376970C}" type="slidenum">
              <a:rPr lang="en-AU" sz="1200"/>
              <a:pPr/>
              <a:t>2</a:t>
            </a:fld>
            <a:endParaRPr lang="en-AU" sz="1200"/>
          </a:p>
        </p:txBody>
      </p:sp>
      <p:sp>
        <p:nvSpPr>
          <p:cNvPr id="16386"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0B3B08-FA58-5A45-AA5F-E544AE004E36}" type="slidenum">
              <a:rPr lang="en-AU" sz="1200"/>
              <a:pPr/>
              <a:t>20</a:t>
            </a:fld>
            <a:endParaRPr lang="en-AU"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5A3A11-4E54-AA49-9FCE-1DC298479D69}" type="slidenum">
              <a:rPr lang="en-AU" sz="1200"/>
              <a:pPr/>
              <a:t>21</a:t>
            </a:fld>
            <a:endParaRPr lang="en-AU" sz="1200"/>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47F7BC-F6DE-F040-B483-C6DA45989AFD}" type="slidenum">
              <a:rPr lang="en-AU" sz="1200"/>
              <a:pPr/>
              <a:t>3</a:t>
            </a:fld>
            <a:endParaRPr lang="en-AU"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DE1662-FC4C-4E40-ABFC-A1EE7EE412F8}" type="slidenum">
              <a:rPr lang="en-AU" sz="1200"/>
              <a:pPr/>
              <a:t>4</a:t>
            </a:fld>
            <a:endParaRPr lang="en-AU"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8A67B6-8460-D947-BDD3-8E788E7E69C4}" type="slidenum">
              <a:rPr lang="en-AU" sz="1200"/>
              <a:pPr/>
              <a:t>5</a:t>
            </a:fld>
            <a:endParaRPr lang="en-AU"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29B02-F0E1-0349-A2B9-6FBDAD81EB74}" type="slidenum">
              <a:rPr lang="en-AU" sz="1200"/>
              <a:pPr/>
              <a:t>6</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530324-C6D7-5F4B-880D-01940F05A909}" type="slidenum">
              <a:rPr lang="en-AU" sz="1200"/>
              <a:pPr/>
              <a:t>7</a:t>
            </a:fld>
            <a:endParaRPr lang="en-AU"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C1FAF3-C9C4-9040-B2E7-6BC6B6075598}" type="slidenum">
              <a:rPr lang="en-AU" sz="1200"/>
              <a:pPr/>
              <a:t>8</a:t>
            </a:fld>
            <a:endParaRPr lang="en-AU"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E3FCC-4B7F-F549-B61B-4E7C168DB550}" type="slidenum">
              <a:rPr lang="en-AU" sz="1200"/>
              <a:pPr/>
              <a:t>9</a:t>
            </a:fld>
            <a:endParaRPr lang="en-AU"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3C67ED3-C98A-BC49-A95E-3968177E4A84}" type="slidenum">
              <a:rPr lang="en-AU"/>
              <a:pPr>
                <a:defRPr/>
              </a:pPr>
              <a:t>‹#›</a:t>
            </a:fld>
            <a:endParaRPr lang="en-AU" dirty="0"/>
          </a:p>
        </p:txBody>
      </p:sp>
    </p:spTree>
    <p:extLst>
      <p:ext uri="{BB962C8B-B14F-4D97-AF65-F5344CB8AC3E}">
        <p14:creationId xmlns:p14="http://schemas.microsoft.com/office/powerpoint/2010/main" val="235423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43870D5-C05A-F142-B141-6D72580F1219}" type="slidenum">
              <a:rPr lang="en-AU"/>
              <a:pPr>
                <a:defRPr/>
              </a:pPr>
              <a:t>‹#›</a:t>
            </a:fld>
            <a:endParaRPr lang="en-AU" dirty="0"/>
          </a:p>
        </p:txBody>
      </p:sp>
    </p:spTree>
    <p:extLst>
      <p:ext uri="{BB962C8B-B14F-4D97-AF65-F5344CB8AC3E}">
        <p14:creationId xmlns:p14="http://schemas.microsoft.com/office/powerpoint/2010/main" val="84291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0FA5F67-4975-414A-9A82-5542DB28FA90}" type="slidenum">
              <a:rPr lang="en-AU"/>
              <a:pPr>
                <a:defRPr/>
              </a:pPr>
              <a:t>‹#›</a:t>
            </a:fld>
            <a:endParaRPr lang="en-AU" dirty="0"/>
          </a:p>
        </p:txBody>
      </p:sp>
    </p:spTree>
    <p:extLst>
      <p:ext uri="{BB962C8B-B14F-4D97-AF65-F5344CB8AC3E}">
        <p14:creationId xmlns:p14="http://schemas.microsoft.com/office/powerpoint/2010/main" val="5174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C9B7DF77-5163-5243-8D53-8708C52DC689}" type="slidenum">
              <a:rPr lang="en-AU"/>
              <a:pPr>
                <a:defRPr/>
              </a:pPr>
              <a:t>‹#›</a:t>
            </a:fld>
            <a:endParaRPr lang="en-AU" dirty="0"/>
          </a:p>
        </p:txBody>
      </p:sp>
    </p:spTree>
    <p:extLst>
      <p:ext uri="{BB962C8B-B14F-4D97-AF65-F5344CB8AC3E}">
        <p14:creationId xmlns:p14="http://schemas.microsoft.com/office/powerpoint/2010/main" val="42071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DBD16D5-1068-9944-AC42-5D7F949D2C82}" type="slidenum">
              <a:rPr lang="en-AU"/>
              <a:pPr>
                <a:defRPr/>
              </a:pPr>
              <a:t>‹#›</a:t>
            </a:fld>
            <a:endParaRPr lang="en-AU" dirty="0"/>
          </a:p>
        </p:txBody>
      </p:sp>
    </p:spTree>
    <p:extLst>
      <p:ext uri="{BB962C8B-B14F-4D97-AF65-F5344CB8AC3E}">
        <p14:creationId xmlns:p14="http://schemas.microsoft.com/office/powerpoint/2010/main" val="242570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C38BFC75-6362-9044-8B0B-6F57A19F9316}" type="slidenum">
              <a:rPr lang="en-AU"/>
              <a:pPr>
                <a:defRPr/>
              </a:pPr>
              <a:t>‹#›</a:t>
            </a:fld>
            <a:endParaRPr lang="en-AU" dirty="0"/>
          </a:p>
        </p:txBody>
      </p:sp>
    </p:spTree>
    <p:extLst>
      <p:ext uri="{BB962C8B-B14F-4D97-AF65-F5344CB8AC3E}">
        <p14:creationId xmlns:p14="http://schemas.microsoft.com/office/powerpoint/2010/main" val="271990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D3AC9EE7-C17C-5142-AD30-C53EADB7CDCC}" type="slidenum">
              <a:rPr lang="en-AU"/>
              <a:pPr>
                <a:defRPr/>
              </a:pPr>
              <a:t>‹#›</a:t>
            </a:fld>
            <a:endParaRPr lang="en-AU" dirty="0"/>
          </a:p>
        </p:txBody>
      </p:sp>
    </p:spTree>
    <p:extLst>
      <p:ext uri="{BB962C8B-B14F-4D97-AF65-F5344CB8AC3E}">
        <p14:creationId xmlns:p14="http://schemas.microsoft.com/office/powerpoint/2010/main" val="393913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9B76F05F-B14A-E54C-9DF4-9F5181E7CBA3}" type="slidenum">
              <a:rPr lang="en-AU"/>
              <a:pPr>
                <a:defRPr/>
              </a:pPr>
              <a:t>‹#›</a:t>
            </a:fld>
            <a:endParaRPr lang="en-AU" dirty="0"/>
          </a:p>
        </p:txBody>
      </p:sp>
    </p:spTree>
    <p:extLst>
      <p:ext uri="{BB962C8B-B14F-4D97-AF65-F5344CB8AC3E}">
        <p14:creationId xmlns:p14="http://schemas.microsoft.com/office/powerpoint/2010/main" val="163733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28C2440D-D9ED-4C46-92D5-FC0EC0CCD49F}" type="slidenum">
              <a:rPr lang="en-AU"/>
              <a:pPr>
                <a:defRPr/>
              </a:pPr>
              <a:t>‹#›</a:t>
            </a:fld>
            <a:endParaRPr lang="en-AU" dirty="0"/>
          </a:p>
        </p:txBody>
      </p:sp>
    </p:spTree>
    <p:extLst>
      <p:ext uri="{BB962C8B-B14F-4D97-AF65-F5344CB8AC3E}">
        <p14:creationId xmlns:p14="http://schemas.microsoft.com/office/powerpoint/2010/main" val="75149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E1B4193E-7CAD-9144-B132-1706C58E6C3E}" type="slidenum">
              <a:rPr lang="en-AU"/>
              <a:pPr>
                <a:defRPr/>
              </a:pPr>
              <a:t>‹#›</a:t>
            </a:fld>
            <a:endParaRPr lang="en-AU" dirty="0"/>
          </a:p>
        </p:txBody>
      </p:sp>
    </p:spTree>
    <p:extLst>
      <p:ext uri="{BB962C8B-B14F-4D97-AF65-F5344CB8AC3E}">
        <p14:creationId xmlns:p14="http://schemas.microsoft.com/office/powerpoint/2010/main" val="419516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94C9552-E5AD-834B-B426-435D7C1E1547}" type="slidenum">
              <a:rPr lang="en-AU"/>
              <a:pPr>
                <a:defRPr/>
              </a:pPr>
              <a:t>‹#›</a:t>
            </a:fld>
            <a:endParaRPr lang="en-AU" dirty="0"/>
          </a:p>
        </p:txBody>
      </p:sp>
    </p:spTree>
    <p:extLst>
      <p:ext uri="{BB962C8B-B14F-4D97-AF65-F5344CB8AC3E}">
        <p14:creationId xmlns:p14="http://schemas.microsoft.com/office/powerpoint/2010/main" val="2760341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A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A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E0ECF4D6-CA3B-F441-B06E-6EBAF81F4C0D}"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articlescoertvisser.blogspot.com/2008/02/brief-history-of-solution-focused.html" TargetMode="External"/><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quantumkoan.com/qk/writings/papers?p=Brief%20Therapy.pdf"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quantumkoan.com/qk/writings/papers?p=Brief%20Therapy.pdf" TargetMode="External"/><Relationship Id="rId5" Type="http://schemas.openxmlformats.org/officeDocument/2006/relationships/slide" Target="slide21.xml"/><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quantumkoan.com/qk/writings/papers?p=Brief%20Therapy.pdf"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narrative-mediation.crinfo.org/documents/mini-grants/narrative_mediation/Context_narrative_mediation.pdf" TargetMode="External"/><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jpeg"/><Relationship Id="rId5" Type="http://schemas.openxmlformats.org/officeDocument/2006/relationships/slide" Target="slide13.xml"/><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hyperlink" Target="http://www.survey-software-solutions.com/walonick/systems-theory.htm" TargetMode="External"/><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7EC2"/>
        </a:solidFill>
        <a:effectLst/>
      </p:bgPr>
    </p:bg>
    <p:spTree>
      <p:nvGrpSpPr>
        <p:cNvPr id="1" name=""/>
        <p:cNvGrpSpPr/>
        <p:nvPr/>
      </p:nvGrpSpPr>
      <p:grpSpPr>
        <a:xfrm>
          <a:off x="0" y="0"/>
          <a:ext cx="0" cy="0"/>
          <a:chOff x="0" y="0"/>
          <a:chExt cx="0" cy="0"/>
        </a:xfrm>
      </p:grpSpPr>
      <p:sp>
        <p:nvSpPr>
          <p:cNvPr id="14341" name="Text Box 11"/>
          <p:cNvSpPr txBox="1">
            <a:spLocks noChangeArrowheads="1"/>
          </p:cNvSpPr>
          <p:nvPr/>
        </p:nvSpPr>
        <p:spPr bwMode="auto">
          <a:xfrm>
            <a:off x="2051050" y="1905000"/>
            <a:ext cx="4876800"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AU">
                <a:solidFill>
                  <a:schemeClr val="bg1"/>
                </a:solidFill>
              </a:rPr>
              <a:t>EDGD801</a:t>
            </a:r>
          </a:p>
          <a:p>
            <a:pPr algn="ctr">
              <a:lnSpc>
                <a:spcPct val="10000"/>
              </a:lnSpc>
              <a:spcBef>
                <a:spcPct val="50000"/>
              </a:spcBef>
            </a:pPr>
            <a:r>
              <a:rPr lang="en-AU">
                <a:solidFill>
                  <a:schemeClr val="bg1"/>
                </a:solidFill>
              </a:rPr>
              <a:t>Learning and behaviour</a:t>
            </a:r>
          </a:p>
        </p:txBody>
      </p:sp>
      <p:sp>
        <p:nvSpPr>
          <p:cNvPr id="2060" name="Rectangle 12"/>
          <p:cNvSpPr>
            <a:spLocks noChangeArrowheads="1"/>
          </p:cNvSpPr>
          <p:nvPr/>
        </p:nvSpPr>
        <p:spPr bwMode="auto">
          <a:xfrm>
            <a:off x="1068388" y="2924175"/>
            <a:ext cx="7654925"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en-AU" sz="3600" dirty="0">
                <a:solidFill>
                  <a:schemeClr val="bg1"/>
                </a:solidFill>
                <a:latin typeface="+mn-lt"/>
                <a:ea typeface="+mn-ea"/>
                <a:cs typeface="+mn-cs"/>
              </a:rPr>
              <a:t>Behaviour management strategies</a:t>
            </a:r>
            <a:endParaRPr lang="en-AU" sz="3600" dirty="0">
              <a:latin typeface="+mn-lt"/>
              <a:ea typeface="+mn-ea"/>
              <a:cs typeface="+mn-cs"/>
            </a:endParaRPr>
          </a:p>
        </p:txBody>
      </p:sp>
      <p:sp>
        <p:nvSpPr>
          <p:cNvPr id="2061" name="Text Box 13"/>
          <p:cNvSpPr txBox="1">
            <a:spLocks noChangeArrowheads="1"/>
          </p:cNvSpPr>
          <p:nvPr/>
        </p:nvSpPr>
        <p:spPr bwMode="auto">
          <a:xfrm>
            <a:off x="1547813" y="4149725"/>
            <a:ext cx="5818187" cy="15700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auto">
              <a:spcBef>
                <a:spcPct val="50000"/>
              </a:spcBef>
              <a:spcAft>
                <a:spcPts val="0"/>
              </a:spcAft>
              <a:defRPr/>
            </a:pPr>
            <a:r>
              <a:rPr lang="en-AU" dirty="0">
                <a:solidFill>
                  <a:schemeClr val="bg1"/>
                </a:solidFill>
                <a:latin typeface="+mn-lt"/>
                <a:ea typeface="+mn-ea"/>
                <a:cs typeface="+mn-cs"/>
              </a:rPr>
              <a:t>Lecture </a:t>
            </a:r>
            <a:r>
              <a:rPr lang="en-AU" dirty="0" smtClean="0">
                <a:solidFill>
                  <a:schemeClr val="bg1"/>
                </a:solidFill>
                <a:latin typeface="+mn-lt"/>
                <a:ea typeface="+mn-ea"/>
                <a:cs typeface="+mn-cs"/>
              </a:rPr>
              <a:t>10 </a:t>
            </a:r>
            <a:endParaRPr lang="en-AU" dirty="0">
              <a:solidFill>
                <a:schemeClr val="bg1"/>
              </a:solidFill>
              <a:latin typeface="+mn-lt"/>
              <a:ea typeface="+mn-ea"/>
              <a:cs typeface="+mn-cs"/>
            </a:endParaRPr>
          </a:p>
          <a:p>
            <a:pPr algn="ctr" fontAlgn="auto">
              <a:spcBef>
                <a:spcPct val="50000"/>
              </a:spcBef>
              <a:spcAft>
                <a:spcPts val="0"/>
              </a:spcAft>
              <a:defRPr/>
            </a:pPr>
            <a:r>
              <a:rPr lang="en-AU" dirty="0">
                <a:solidFill>
                  <a:schemeClr val="bg1"/>
                </a:solidFill>
                <a:latin typeface="+mn-lt"/>
                <a:ea typeface="+mn-ea"/>
                <a:cs typeface="+mn-cs"/>
              </a:rPr>
              <a:t>Solution focussed intervention</a:t>
            </a:r>
          </a:p>
          <a:p>
            <a:pPr algn="ctr" fontAlgn="auto">
              <a:spcBef>
                <a:spcPct val="50000"/>
              </a:spcBef>
              <a:spcAft>
                <a:spcPts val="0"/>
              </a:spcAft>
              <a:defRPr/>
            </a:pPr>
            <a:r>
              <a:rPr lang="en-AU" dirty="0">
                <a:solidFill>
                  <a:schemeClr val="bg1"/>
                </a:solidFill>
                <a:latin typeface="+mn-lt"/>
                <a:ea typeface="+mn-ea"/>
                <a:cs typeface="+mn-cs"/>
              </a:rPr>
              <a:t>May </a:t>
            </a:r>
            <a:r>
              <a:rPr lang="en-AU" dirty="0" smtClean="0">
                <a:solidFill>
                  <a:schemeClr val="bg1"/>
                </a:solidFill>
                <a:latin typeface="+mn-lt"/>
                <a:ea typeface="+mn-ea"/>
                <a:cs typeface="+mn-cs"/>
              </a:rPr>
              <a:t>26</a:t>
            </a:r>
            <a:endParaRPr lang="en-AU" dirty="0">
              <a:solidFill>
                <a:schemeClr val="bg1"/>
              </a:solidFill>
              <a:latin typeface="+mn-lt"/>
              <a:ea typeface="+mn-ea"/>
              <a:cs typeface="+mn-cs"/>
            </a:endParaRPr>
          </a:p>
        </p:txBody>
      </p:sp>
      <p:sp>
        <p:nvSpPr>
          <p:cNvPr id="14344" name="Text Box 14"/>
          <p:cNvSpPr txBox="1">
            <a:spLocks noChangeArrowheads="1"/>
          </p:cNvSpPr>
          <p:nvPr/>
        </p:nvSpPr>
        <p:spPr bwMode="auto">
          <a:xfrm>
            <a:off x="5292725" y="6324600"/>
            <a:ext cx="36988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AU" sz="2000" i="1">
                <a:solidFill>
                  <a:srgbClr val="66CCFF"/>
                </a:solidFill>
              </a:rPr>
              <a:t>Presented by Ray Handley</a:t>
            </a:r>
            <a:endParaRPr lang="en-AU" b="1"/>
          </a:p>
        </p:txBody>
      </p:sp>
      <p:sp>
        <p:nvSpPr>
          <p:cNvPr id="2058" name="Rectangle 10"/>
          <p:cNvSpPr>
            <a:spLocks noChangeArrowheads="1"/>
          </p:cNvSpPr>
          <p:nvPr/>
        </p:nvSpPr>
        <p:spPr bwMode="auto">
          <a:xfrm>
            <a:off x="76200" y="1238250"/>
            <a:ext cx="8991600" cy="152400"/>
          </a:xfrm>
          <a:prstGeom prst="rect">
            <a:avLst/>
          </a:prstGeom>
          <a:solidFill>
            <a:schemeClr val="bg1"/>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defRPr/>
            </a:pPr>
            <a:endParaRPr lang="en-US" dirty="0">
              <a:latin typeface="+mn-lt"/>
              <a:ea typeface="+mn-ea"/>
              <a:cs typeface="+mn-cs"/>
            </a:endParaRPr>
          </a:p>
        </p:txBody>
      </p:sp>
      <p:pic>
        <p:nvPicPr>
          <p:cNvPr id="9" name="Picture 8"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4572000" y="304800"/>
            <a:ext cx="4038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b="1" dirty="0"/>
              <a:t>Summary</a:t>
            </a:r>
            <a:endParaRPr lang="en-AU" dirty="0"/>
          </a:p>
        </p:txBody>
      </p:sp>
      <p:sp>
        <p:nvSpPr>
          <p:cNvPr id="30729" name="Text Box 11"/>
          <p:cNvSpPr txBox="1">
            <a:spLocks noChangeArrowheads="1"/>
          </p:cNvSpPr>
          <p:nvPr/>
        </p:nvSpPr>
        <p:spPr bwMode="auto">
          <a:xfrm>
            <a:off x="1447800" y="6324600"/>
            <a:ext cx="678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400">
                <a:hlinkClick r:id="rId4"/>
              </a:rPr>
              <a:t>http://articlescoertvisser.blogspot.com/2008/02/brief-history-of-solution-focused.html</a:t>
            </a:r>
            <a:endParaRPr lang="en-AU"/>
          </a:p>
        </p:txBody>
      </p:sp>
      <p:sp>
        <p:nvSpPr>
          <p:cNvPr id="2" name="TextBox 1"/>
          <p:cNvSpPr txBox="1"/>
          <p:nvPr/>
        </p:nvSpPr>
        <p:spPr>
          <a:xfrm>
            <a:off x="323528" y="1340768"/>
            <a:ext cx="2880320" cy="584776"/>
          </a:xfrm>
          <a:prstGeom prst="rect">
            <a:avLst/>
          </a:prstGeom>
          <a:noFill/>
        </p:spPr>
        <p:txBody>
          <a:bodyPr>
            <a:spAutoFit/>
          </a:bodyPr>
          <a:lstStyle/>
          <a:p>
            <a:pPr>
              <a:defRPr/>
            </a:pPr>
            <a:r>
              <a:rPr lang="en-US" sz="3200" b="1" dirty="0">
                <a:effectLst>
                  <a:reflection blurRad="6350" stA="55000" endA="300" endPos="45500" dir="5400000" sy="-100000" algn="bl" rotWithShape="0"/>
                </a:effectLst>
              </a:rPr>
              <a:t>Key players</a:t>
            </a:r>
          </a:p>
        </p:txBody>
      </p:sp>
      <p:sp>
        <p:nvSpPr>
          <p:cNvPr id="3" name="TextBox 2"/>
          <p:cNvSpPr txBox="1">
            <a:spLocks noChangeArrowheads="1"/>
          </p:cNvSpPr>
          <p:nvPr/>
        </p:nvSpPr>
        <p:spPr bwMode="auto">
          <a:xfrm>
            <a:off x="323850" y="2060575"/>
            <a:ext cx="47529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Ludwig Von </a:t>
            </a:r>
            <a:r>
              <a:rPr lang="en-US" sz="2000" dirty="0" err="1"/>
              <a:t>Bertalanffy</a:t>
            </a:r>
            <a:endParaRPr lang="en-US" sz="2000" dirty="0"/>
          </a:p>
          <a:p>
            <a:r>
              <a:rPr lang="en-US" sz="2000" dirty="0"/>
              <a:t>Milton Erickson</a:t>
            </a:r>
          </a:p>
          <a:p>
            <a:r>
              <a:rPr lang="en-US" sz="2000" dirty="0"/>
              <a:t>Gregory Bateson</a:t>
            </a:r>
          </a:p>
          <a:p>
            <a:r>
              <a:rPr lang="en-US" sz="2000" dirty="0"/>
              <a:t>Steve de </a:t>
            </a:r>
            <a:r>
              <a:rPr lang="en-US" sz="2000" dirty="0" err="1"/>
              <a:t>Shazer</a:t>
            </a:r>
            <a:r>
              <a:rPr lang="en-US" sz="2000" dirty="0"/>
              <a:t>/</a:t>
            </a:r>
            <a:r>
              <a:rPr lang="en-US" sz="2000" dirty="0" err="1"/>
              <a:t>Insoo</a:t>
            </a:r>
            <a:r>
              <a:rPr lang="en-US" sz="2000" dirty="0"/>
              <a:t> Kim Berg</a:t>
            </a:r>
          </a:p>
          <a:p>
            <a:r>
              <a:rPr lang="en-US" sz="2000" dirty="0"/>
              <a:t>Michael </a:t>
            </a:r>
            <a:r>
              <a:rPr lang="en-US" sz="2000" dirty="0" err="1"/>
              <a:t>Durrant</a:t>
            </a:r>
            <a:r>
              <a:rPr lang="en-US" sz="2000" dirty="0"/>
              <a:t>/Michael White (</a:t>
            </a:r>
            <a:r>
              <a:rPr lang="en-US" sz="2000" dirty="0" err="1"/>
              <a:t>Aus</a:t>
            </a:r>
            <a:r>
              <a:rPr lang="en-US" sz="2000" dirty="0"/>
              <a:t>)</a:t>
            </a:r>
          </a:p>
        </p:txBody>
      </p:sp>
      <p:sp>
        <p:nvSpPr>
          <p:cNvPr id="13" name="TextBox 12"/>
          <p:cNvSpPr txBox="1"/>
          <p:nvPr/>
        </p:nvSpPr>
        <p:spPr>
          <a:xfrm>
            <a:off x="323528" y="3789040"/>
            <a:ext cx="2880320" cy="584776"/>
          </a:xfrm>
          <a:prstGeom prst="rect">
            <a:avLst/>
          </a:prstGeom>
          <a:noFill/>
        </p:spPr>
        <p:txBody>
          <a:bodyPr>
            <a:spAutoFit/>
          </a:bodyPr>
          <a:lstStyle/>
          <a:p>
            <a:pPr>
              <a:defRPr/>
            </a:pPr>
            <a:r>
              <a:rPr lang="en-US" sz="3200" b="1" dirty="0">
                <a:effectLst>
                  <a:reflection blurRad="6350" stA="55000" endA="300" endPos="45500" dir="5400000" sy="-100000" algn="bl" rotWithShape="0"/>
                </a:effectLst>
              </a:rPr>
              <a:t>Key concepts</a:t>
            </a:r>
          </a:p>
        </p:txBody>
      </p:sp>
      <p:sp>
        <p:nvSpPr>
          <p:cNvPr id="14" name="TextBox 13"/>
          <p:cNvSpPr txBox="1">
            <a:spLocks noChangeArrowheads="1"/>
          </p:cNvSpPr>
          <p:nvPr/>
        </p:nvSpPr>
        <p:spPr bwMode="auto">
          <a:xfrm>
            <a:off x="323850" y="4508500"/>
            <a:ext cx="39465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General systems theory</a:t>
            </a:r>
          </a:p>
          <a:p>
            <a:r>
              <a:rPr lang="en-US" sz="2000"/>
              <a:t>Cybernetics</a:t>
            </a:r>
          </a:p>
          <a:p>
            <a:r>
              <a:rPr lang="en-US" sz="2000"/>
              <a:t>Restraint theory</a:t>
            </a:r>
          </a:p>
          <a:p>
            <a:r>
              <a:rPr lang="en-US" sz="2000"/>
              <a:t>Solution focused intervention</a:t>
            </a:r>
          </a:p>
          <a:p>
            <a:r>
              <a:rPr lang="en-US" sz="2000"/>
              <a:t>Brief Therapy</a:t>
            </a:r>
          </a:p>
        </p:txBody>
      </p:sp>
      <p:pic>
        <p:nvPicPr>
          <p:cNvPr id="4" name="Picture 3" descr="picasso_woman_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1341438"/>
            <a:ext cx="3319462"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angledKno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628775"/>
            <a:ext cx="3556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obile_paintin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1412875"/>
            <a:ext cx="36925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729"/>
                                        </p:tgtEl>
                                        <p:attrNameLst>
                                          <p:attrName>style.visibility</p:attrName>
                                        </p:attrNameLst>
                                      </p:cBhvr>
                                      <p:to>
                                        <p:strVal val="visible"/>
                                      </p:to>
                                    </p:set>
                                    <p:animEffect transition="in" filter="fade">
                                      <p:cBhvr>
                                        <p:cTn id="23" dur="500"/>
                                        <p:tgtEl>
                                          <p:spTgt spid="307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xit" presetSubtype="0" fill="hold"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xit" presetSubtype="0" fill="hold"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P spid="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4572000" y="304800"/>
            <a:ext cx="4038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b="1" dirty="0"/>
              <a:t>Summary</a:t>
            </a:r>
            <a:endParaRPr lang="en-AU" dirty="0"/>
          </a:p>
        </p:txBody>
      </p:sp>
      <p:sp>
        <p:nvSpPr>
          <p:cNvPr id="2" name="TextBox 1"/>
          <p:cNvSpPr txBox="1"/>
          <p:nvPr/>
        </p:nvSpPr>
        <p:spPr>
          <a:xfrm>
            <a:off x="323528" y="1340768"/>
            <a:ext cx="4464496" cy="584776"/>
          </a:xfrm>
          <a:prstGeom prst="rect">
            <a:avLst/>
          </a:prstGeom>
          <a:noFill/>
        </p:spPr>
        <p:txBody>
          <a:bodyPr wrap="square">
            <a:spAutoFit/>
          </a:bodyPr>
          <a:lstStyle/>
          <a:p>
            <a:pPr>
              <a:defRPr/>
            </a:pPr>
            <a:r>
              <a:rPr lang="en-US" sz="3200" b="1" dirty="0" smtClean="0">
                <a:effectLst>
                  <a:reflection blurRad="6350" stA="55000" endA="300" endPos="45500" dir="5400000" sy="-100000" algn="bl" rotWithShape="0"/>
                </a:effectLst>
              </a:rPr>
              <a:t>A solution focus </a:t>
            </a:r>
            <a:endParaRPr lang="en-US" sz="3200" b="1" dirty="0">
              <a:effectLst>
                <a:reflection blurRad="6350" stA="55000" endA="300" endPos="45500" dir="5400000" sy="-100000" algn="bl" rotWithShape="0"/>
              </a:effectLst>
            </a:endParaRPr>
          </a:p>
        </p:txBody>
      </p:sp>
      <p:sp>
        <p:nvSpPr>
          <p:cNvPr id="3" name="TextBox 2"/>
          <p:cNvSpPr txBox="1">
            <a:spLocks noChangeArrowheads="1"/>
          </p:cNvSpPr>
          <p:nvPr/>
        </p:nvSpPr>
        <p:spPr bwMode="auto">
          <a:xfrm>
            <a:off x="611560" y="2132856"/>
            <a:ext cx="8064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61988" indent="-661988"/>
            <a:r>
              <a:rPr lang="en-US" dirty="0" smtClean="0"/>
              <a:t>. . . . is about what stops or restrains other things from happening or change from occurring</a:t>
            </a:r>
          </a:p>
          <a:p>
            <a:pPr marL="661988" indent="-661988"/>
            <a:endParaRPr lang="en-US" dirty="0"/>
          </a:p>
          <a:p>
            <a:pPr marL="661988" indent="-661988"/>
            <a:r>
              <a:rPr lang="en-US" dirty="0" smtClean="0"/>
              <a:t>. . . . notices what has been different or the exception rather than the focussing on patterns of problem behaviour</a:t>
            </a:r>
          </a:p>
          <a:p>
            <a:pPr marL="661988" indent="-661988"/>
            <a:endParaRPr lang="en-US" dirty="0"/>
          </a:p>
          <a:p>
            <a:pPr marL="661988" indent="-661988"/>
            <a:r>
              <a:rPr lang="en-US" dirty="0" smtClean="0"/>
              <a:t>. . . . looks for small changes that can snowball into larger ones</a:t>
            </a:r>
          </a:p>
          <a:p>
            <a:pPr marL="661988" indent="-661988"/>
            <a:endParaRPr lang="en-US" dirty="0"/>
          </a:p>
          <a:p>
            <a:pPr marL="661988" indent="-661988"/>
            <a:r>
              <a:rPr lang="en-US" dirty="0" smtClean="0"/>
              <a:t>. . . . searches for leverage in the strengths shown by students </a:t>
            </a:r>
            <a:endParaRPr lang="en-US" dirty="0"/>
          </a:p>
        </p:txBody>
      </p:sp>
      <p:sp>
        <p:nvSpPr>
          <p:cNvPr id="7" name="Rectangle 6"/>
          <p:cNvSpPr/>
          <p:nvPr/>
        </p:nvSpPr>
        <p:spPr bwMode="auto">
          <a:xfrm>
            <a:off x="611560" y="2060848"/>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p:cNvSpPr/>
          <p:nvPr/>
        </p:nvSpPr>
        <p:spPr bwMode="auto">
          <a:xfrm>
            <a:off x="539552" y="3284984"/>
            <a:ext cx="8532440" cy="1224136"/>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467544" y="4581128"/>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Rectangle 16"/>
          <p:cNvSpPr/>
          <p:nvPr/>
        </p:nvSpPr>
        <p:spPr bwMode="auto">
          <a:xfrm>
            <a:off x="395536" y="5661248"/>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83134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143000" y="2133600"/>
            <a:ext cx="7772400" cy="1600200"/>
          </a:xfrm>
        </p:spPr>
        <p:txBody>
          <a:bodyPr/>
          <a:lstStyle/>
          <a:p>
            <a:pPr algn="l" eaLnBrk="1" hangingPunct="1"/>
            <a:r>
              <a:rPr lang="en-AU" sz="2000" dirty="0">
                <a:solidFill>
                  <a:schemeClr val="tx1"/>
                </a:solidFill>
                <a:latin typeface="Arial" charset="0"/>
                <a:ea typeface="ＭＳ Ｐゴシック" charset="0"/>
                <a:cs typeface="ＭＳ Ｐゴシック" charset="0"/>
              </a:rPr>
              <a:t>Exceptions questions engage the client to look at times when the problem was not present or was being managed better.</a:t>
            </a:r>
            <a:br>
              <a:rPr lang="en-AU" sz="2000" dirty="0">
                <a:solidFill>
                  <a:schemeClr val="tx1"/>
                </a:solidFill>
                <a:latin typeface="Arial" charset="0"/>
                <a:ea typeface="ＭＳ Ｐゴシック" charset="0"/>
                <a:cs typeface="ＭＳ Ｐゴシック" charset="0"/>
              </a:rPr>
            </a:br>
            <a:r>
              <a:rPr lang="en-AU" sz="2000" dirty="0">
                <a:solidFill>
                  <a:schemeClr val="tx1"/>
                </a:solidFill>
                <a:latin typeface="Arial" charset="0"/>
                <a:ea typeface="ＭＳ Ｐゴシック" charset="0"/>
                <a:cs typeface="ＭＳ Ｐゴシック" charset="0"/>
              </a:rPr>
              <a:t/>
            </a:r>
            <a:br>
              <a:rPr lang="en-AU" sz="2000" dirty="0">
                <a:solidFill>
                  <a:schemeClr val="tx1"/>
                </a:solidFill>
                <a:latin typeface="Arial" charset="0"/>
                <a:ea typeface="ＭＳ Ｐゴシック" charset="0"/>
                <a:cs typeface="ＭＳ Ｐゴシック" charset="0"/>
              </a:rPr>
            </a:br>
            <a:r>
              <a:rPr lang="ja-JP" altLang="en-AU" sz="2000" dirty="0">
                <a:solidFill>
                  <a:schemeClr val="tx1"/>
                </a:solidFill>
                <a:latin typeface="Arial" charset="0"/>
                <a:ea typeface="ＭＳ Ｐゴシック" charset="0"/>
                <a:cs typeface="ＭＳ Ｐゴシック" charset="0"/>
              </a:rPr>
              <a:t>“</a:t>
            </a:r>
            <a:r>
              <a:rPr lang="en-AU" altLang="ja-JP" sz="2000" dirty="0">
                <a:solidFill>
                  <a:schemeClr val="tx1"/>
                </a:solidFill>
                <a:latin typeface="Arial" charset="0"/>
                <a:ea typeface="ＭＳ Ｐゴシック" charset="0"/>
                <a:cs typeface="ＭＳ Ｐゴシック" charset="0"/>
              </a:rPr>
              <a:t>Can you think of time in the past that you did not have a problem?</a:t>
            </a:r>
            <a:r>
              <a:rPr lang="ja-JP" altLang="en-AU" sz="2000" dirty="0">
                <a:solidFill>
                  <a:schemeClr val="tx1"/>
                </a:solidFill>
                <a:latin typeface="Arial" charset="0"/>
                <a:ea typeface="ＭＳ Ｐゴシック" charset="0"/>
                <a:cs typeface="ＭＳ Ｐゴシック" charset="0"/>
              </a:rPr>
              <a:t>”</a:t>
            </a:r>
            <a:endParaRPr lang="en-AU" sz="1200" dirty="0">
              <a:solidFill>
                <a:schemeClr val="tx1"/>
              </a:solidFill>
              <a:latin typeface="Arial Bold" charset="0"/>
              <a:ea typeface="ＭＳ Ｐゴシック" charset="0"/>
              <a:cs typeface="ＭＳ Ｐゴシック" charset="0"/>
            </a:endParaRPr>
          </a:p>
        </p:txBody>
      </p:sp>
      <p:pic>
        <p:nvPicPr>
          <p:cNvPr id="17411" name="Picture 3"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414" name="Rectangle 6"/>
          <p:cNvSpPr>
            <a:spLocks noChangeArrowheads="1"/>
          </p:cNvSpPr>
          <p:nvPr/>
        </p:nvSpPr>
        <p:spPr bwMode="auto">
          <a:xfrm>
            <a:off x="1143000" y="4556125"/>
            <a:ext cx="76962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2000"/>
              <a:t>Coping questions remind the client that coping is a form of change. Their aim is to bring out the client</a:t>
            </a:r>
            <a:r>
              <a:rPr lang="ja-JP" altLang="en-AU" sz="2000"/>
              <a:t>’</a:t>
            </a:r>
            <a:r>
              <a:rPr lang="en-AU" altLang="ja-JP" sz="2000"/>
              <a:t>s strengths and resources.</a:t>
            </a:r>
            <a:br>
              <a:rPr lang="en-AU" altLang="ja-JP" sz="2000"/>
            </a:br>
            <a:r>
              <a:rPr lang="en-AU" altLang="ja-JP" sz="2000"/>
              <a:t/>
            </a:r>
            <a:br>
              <a:rPr lang="en-AU" altLang="ja-JP" sz="2000"/>
            </a:br>
            <a:r>
              <a:rPr lang="ja-JP" altLang="en-AU" sz="2000"/>
              <a:t>“</a:t>
            </a:r>
            <a:r>
              <a:rPr lang="en-AU" altLang="ja-JP" sz="2000"/>
              <a:t>When you are so depressed, like you are describing, how do you manage to keep doing all these things you have been doing?</a:t>
            </a:r>
            <a:r>
              <a:rPr lang="ja-JP" altLang="en-AU" sz="2000"/>
              <a:t>”</a:t>
            </a:r>
            <a:r>
              <a:rPr lang="en-AU" altLang="ja-JP" sz="2000"/>
              <a:t/>
            </a:r>
            <a:br>
              <a:rPr lang="en-AU" altLang="ja-JP" sz="2000"/>
            </a:br>
            <a:endParaRPr lang="en-AU" sz="2000"/>
          </a:p>
        </p:txBody>
      </p:sp>
      <p:sp>
        <p:nvSpPr>
          <p:cNvPr id="17415" name="Text Box 7"/>
          <p:cNvSpPr txBox="1">
            <a:spLocks noChangeArrowheads="1"/>
          </p:cNvSpPr>
          <p:nvPr/>
        </p:nvSpPr>
        <p:spPr bwMode="auto">
          <a:xfrm>
            <a:off x="762000" y="1676400"/>
            <a:ext cx="3962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b="1" dirty="0">
                <a:effectLst>
                  <a:outerShdw blurRad="38100" dist="38100" dir="2700000" algn="tl">
                    <a:srgbClr val="DDDDDD"/>
                  </a:outerShdw>
                </a:effectLst>
              </a:rPr>
              <a:t>1. Exceptions questions</a:t>
            </a:r>
          </a:p>
        </p:txBody>
      </p:sp>
      <p:sp>
        <p:nvSpPr>
          <p:cNvPr id="17416" name="Text Box 8"/>
          <p:cNvSpPr txBox="1">
            <a:spLocks noChangeArrowheads="1"/>
          </p:cNvSpPr>
          <p:nvPr/>
        </p:nvSpPr>
        <p:spPr bwMode="auto">
          <a:xfrm>
            <a:off x="762000" y="3810000"/>
            <a:ext cx="3962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b="1" dirty="0">
                <a:effectLst>
                  <a:outerShdw blurRad="38100" dist="38100" dir="2700000" algn="tl">
                    <a:srgbClr val="DDDDDD"/>
                  </a:outerShdw>
                </a:effectLst>
              </a:rPr>
              <a:t>2. Coping questions</a:t>
            </a:r>
          </a:p>
        </p:txBody>
      </p:sp>
      <p:sp>
        <p:nvSpPr>
          <p:cNvPr id="17417" name="Text Box 9"/>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17418" name="Text Box 10"/>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17419" name="Line 11"/>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dirty="0"/>
          </a:p>
        </p:txBody>
      </p:sp>
      <p:sp>
        <p:nvSpPr>
          <p:cNvPr id="34825" name="Text Box 12"/>
          <p:cNvSpPr txBox="1">
            <a:spLocks noChangeArrowheads="1"/>
          </p:cNvSpPr>
          <p:nvPr/>
        </p:nvSpPr>
        <p:spPr bwMode="auto">
          <a:xfrm>
            <a:off x="3733800" y="6248400"/>
            <a:ext cx="5257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 </a:t>
            </a:r>
            <a:r>
              <a:rPr lang="en-AU" sz="1200" i="1"/>
              <a:t>from</a:t>
            </a:r>
            <a:r>
              <a:rPr lang="en-AU" sz="1200"/>
              <a:t>  </a:t>
            </a:r>
            <a:r>
              <a:rPr lang="en-AU" sz="1200">
                <a:hlinkClick r:id="rId4"/>
              </a:rPr>
              <a:t>http://quantumkoan.com/qk/writings/papers?p=Brief%20Therapy.pdf</a:t>
            </a:r>
            <a:endParaRPr lang="en-AU"/>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1000"/>
                                        <p:tgtEl>
                                          <p:spTgt spid="174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1000"/>
                                        <p:tgtEl>
                                          <p:spTgt spid="174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fade">
                                      <p:cBhvr>
                                        <p:cTn id="15" dur="1000"/>
                                        <p:tgtEl>
                                          <p:spTgt spid="174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416"/>
                                        </p:tgtEl>
                                        <p:attrNameLst>
                                          <p:attrName>style.visibility</p:attrName>
                                        </p:attrNameLst>
                                      </p:cBhvr>
                                      <p:to>
                                        <p:strVal val="visible"/>
                                      </p:to>
                                    </p:set>
                                    <p:animEffect transition="in" filter="fade">
                                      <p:cBhvr>
                                        <p:cTn id="18" dur="10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4" grpId="0"/>
      <p:bldP spid="17415" grpId="0"/>
      <p:bldP spid="174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066800" y="2438400"/>
            <a:ext cx="7772400" cy="402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tabLst>
                <a:tab pos="377825" algn="l"/>
              </a:tabLst>
            </a:pPr>
            <a:r>
              <a:rPr lang="en-AU" sz="2000"/>
              <a:t>Scaling questions are used to transform the intangible to the concrete.</a:t>
            </a:r>
            <a:br>
              <a:rPr lang="en-AU" sz="2000"/>
            </a:br>
            <a:endParaRPr lang="en-AU" sz="2000"/>
          </a:p>
          <a:p>
            <a:pPr>
              <a:tabLst>
                <a:tab pos="377825" algn="l"/>
              </a:tabLst>
            </a:pPr>
            <a:r>
              <a:rPr lang="ja-JP" altLang="en-AU" sz="2000"/>
              <a:t>“</a:t>
            </a:r>
            <a:r>
              <a:rPr lang="en-AU" altLang="ja-JP" sz="2000"/>
              <a:t>On a scale of 0 to 10, with 10 representing the best it can be and 0 the worst, where you would you say you are today?</a:t>
            </a:r>
            <a:r>
              <a:rPr lang="ja-JP" altLang="en-AU" sz="2000"/>
              <a:t>”</a:t>
            </a:r>
            <a:r>
              <a:rPr lang="en-AU" altLang="ja-JP" sz="2000"/>
              <a:t/>
            </a:r>
            <a:br>
              <a:rPr lang="en-AU" altLang="ja-JP" sz="2000"/>
            </a:br>
            <a:endParaRPr lang="en-AU" altLang="ja-JP" sz="2000"/>
          </a:p>
          <a:p>
            <a:pPr>
              <a:tabLst>
                <a:tab pos="377825" algn="l"/>
              </a:tabLst>
            </a:pPr>
            <a:r>
              <a:rPr lang="en-AU" sz="2000"/>
              <a:t>What would need to happen for you to move up one point on the scale?</a:t>
            </a:r>
            <a:br>
              <a:rPr lang="en-AU" sz="2000"/>
            </a:br>
            <a:endParaRPr lang="en-AU" sz="2000"/>
          </a:p>
          <a:p>
            <a:pPr>
              <a:tabLst>
                <a:tab pos="377825" algn="l"/>
              </a:tabLst>
            </a:pPr>
            <a:r>
              <a:rPr lang="en-AU" sz="2000"/>
              <a:t>When you move up 1 point higher, what would your best friend (mother, boyfriend, etc) notice that will tell him/her that you are doing a little bit better?</a:t>
            </a:r>
            <a:endParaRPr lang="en-AU" sz="1800"/>
          </a:p>
          <a:p>
            <a:pPr>
              <a:tabLst>
                <a:tab pos="377825" algn="l"/>
              </a:tabLst>
            </a:pPr>
            <a:r>
              <a:rPr lang="en-AU" sz="1800"/>
              <a:t> </a:t>
            </a:r>
          </a:p>
        </p:txBody>
      </p:sp>
      <p:pic>
        <p:nvPicPr>
          <p:cNvPr id="2053" name="Picture 5"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762000" y="1676400"/>
            <a:ext cx="3962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b="1" dirty="0">
                <a:effectLst>
                  <a:outerShdw blurRad="38100" dist="38100" dir="2700000" algn="tl">
                    <a:srgbClr val="DDDDDD"/>
                  </a:outerShdw>
                </a:effectLst>
              </a:rPr>
              <a:t>3. Scaling questions</a:t>
            </a:r>
          </a:p>
        </p:txBody>
      </p:sp>
      <p:sp>
        <p:nvSpPr>
          <p:cNvPr id="2057" name="Text Box 9"/>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2058" name="Text Box 10"/>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2059" name="Line 11"/>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dirty="0"/>
          </a:p>
        </p:txBody>
      </p:sp>
      <p:sp>
        <p:nvSpPr>
          <p:cNvPr id="36871" name="Text Box 12"/>
          <p:cNvSpPr txBox="1">
            <a:spLocks noChangeArrowheads="1"/>
          </p:cNvSpPr>
          <p:nvPr/>
        </p:nvSpPr>
        <p:spPr bwMode="auto">
          <a:xfrm>
            <a:off x="3733800" y="6248400"/>
            <a:ext cx="5257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 </a:t>
            </a:r>
            <a:r>
              <a:rPr lang="en-AU" sz="1200" i="1"/>
              <a:t>from</a:t>
            </a:r>
            <a:r>
              <a:rPr lang="en-AU" sz="1200"/>
              <a:t>  </a:t>
            </a:r>
            <a:r>
              <a:rPr lang="en-AU" sz="1200">
                <a:hlinkClick r:id="rId4"/>
              </a:rPr>
              <a:t>http://quantumkoan.com/qk/writings/papers?p=Brief%20Therapy.pdf</a:t>
            </a:r>
            <a:endParaRPr lang="en-AU"/>
          </a:p>
        </p:txBody>
      </p:sp>
      <p:pic>
        <p:nvPicPr>
          <p:cNvPr id="2" name="Picture 1" descr="arrow_drawn.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5803">
            <a:off x="1739086" y="5891997"/>
            <a:ext cx="464889" cy="104371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Effect transition="in" filter="fade">
                                      <p:cBhvr>
                                        <p:cTn id="7" dur="1000"/>
                                        <p:tgtEl>
                                          <p:spTgt spid="20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2">
                                            <p:txEl>
                                              <p:pRg st="1" end="1"/>
                                            </p:txEl>
                                          </p:spTgt>
                                        </p:tgtEl>
                                        <p:attrNameLst>
                                          <p:attrName>style.visibility</p:attrName>
                                        </p:attrNameLst>
                                      </p:cBhvr>
                                      <p:to>
                                        <p:strVal val="visible"/>
                                      </p:to>
                                    </p:set>
                                    <p:animEffect transition="in" filter="fade">
                                      <p:cBhvr>
                                        <p:cTn id="12" dur="1000"/>
                                        <p:tgtEl>
                                          <p:spTgt spid="20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animEffect transition="in" filter="fade">
                                      <p:cBhvr>
                                        <p:cTn id="17" dur="1000"/>
                                        <p:tgtEl>
                                          <p:spTgt spid="20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52">
                                            <p:txEl>
                                              <p:pRg st="3" end="3"/>
                                            </p:txEl>
                                          </p:spTgt>
                                        </p:tgtEl>
                                        <p:attrNameLst>
                                          <p:attrName>style.visibility</p:attrName>
                                        </p:attrNameLst>
                                      </p:cBhvr>
                                      <p:to>
                                        <p:strVal val="visible"/>
                                      </p:to>
                                    </p:set>
                                    <p:animEffect transition="in" filter="fade">
                                      <p:cBhvr>
                                        <p:cTn id="22" dur="1000"/>
                                        <p:tgtEl>
                                          <p:spTgt spid="205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1143000" y="2286000"/>
            <a:ext cx="7696200"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2000"/>
              <a:t>The miracle question helps the client describe what his life will be like once he solves the problem.</a:t>
            </a:r>
            <a:br>
              <a:rPr lang="en-AU" sz="2000"/>
            </a:br>
            <a:r>
              <a:rPr lang="ja-JP" altLang="en-AU" sz="2000"/>
              <a:t>“</a:t>
            </a:r>
            <a:r>
              <a:rPr lang="en-AU" altLang="ja-JP" sz="2000"/>
              <a:t>Imagine when you go to sleep one night a miracle happens and the problems we have been talking about disappear. As you were asleep, you didn</a:t>
            </a:r>
            <a:r>
              <a:rPr lang="ja-JP" altLang="en-AU" sz="2000"/>
              <a:t>’</a:t>
            </a:r>
            <a:r>
              <a:rPr lang="en-AU" altLang="ja-JP" sz="2000"/>
              <a:t>t know that a miracle had happened. When you woke up, what would be the first signs for you that a miracle had happened?</a:t>
            </a:r>
            <a:r>
              <a:rPr lang="ja-JP" altLang="en-AU" sz="2000"/>
              <a:t>”</a:t>
            </a:r>
            <a:r>
              <a:rPr lang="en-AU" altLang="ja-JP" sz="2000"/>
              <a:t/>
            </a:r>
            <a:br>
              <a:rPr lang="en-AU" altLang="ja-JP" sz="2000"/>
            </a:br>
            <a:endParaRPr lang="en-AU" altLang="ja-JP" sz="2000"/>
          </a:p>
          <a:p>
            <a:r>
              <a:rPr lang="en-AU" sz="2000"/>
              <a:t>Circular questions:</a:t>
            </a:r>
            <a:br>
              <a:rPr lang="en-AU" sz="2000"/>
            </a:br>
            <a:r>
              <a:rPr lang="ja-JP" altLang="en-AU" sz="2000"/>
              <a:t>”</a:t>
            </a:r>
            <a:r>
              <a:rPr lang="en-AU" altLang="ja-JP" sz="2000"/>
              <a:t>Who will be the first person to notice a miracle has happened?</a:t>
            </a:r>
            <a:r>
              <a:rPr lang="ja-JP" altLang="en-AU" sz="2000"/>
              <a:t>”</a:t>
            </a:r>
            <a:r>
              <a:rPr lang="en-AU" altLang="ja-JP" sz="2000"/>
              <a:t/>
            </a:r>
            <a:br>
              <a:rPr lang="en-AU" altLang="ja-JP" sz="2000"/>
            </a:br>
            <a:r>
              <a:rPr lang="ja-JP" altLang="en-AU" sz="2000"/>
              <a:t>“</a:t>
            </a:r>
            <a:r>
              <a:rPr lang="en-AU" altLang="ja-JP" sz="2000"/>
              <a:t>How they will react?</a:t>
            </a:r>
            <a:r>
              <a:rPr lang="ja-JP" altLang="en-AU" sz="2000"/>
              <a:t>”</a:t>
            </a:r>
            <a:r>
              <a:rPr lang="en-AU" altLang="ja-JP" sz="2000"/>
              <a:t/>
            </a:r>
            <a:br>
              <a:rPr lang="en-AU" altLang="ja-JP" sz="2000"/>
            </a:br>
            <a:r>
              <a:rPr lang="ja-JP" altLang="en-AU" sz="2000"/>
              <a:t>”</a:t>
            </a:r>
            <a:r>
              <a:rPr lang="en-AU" altLang="ja-JP" sz="2000"/>
              <a:t>What difference will that make to you?</a:t>
            </a:r>
            <a:r>
              <a:rPr lang="ja-JP" altLang="en-AU" sz="2000"/>
              <a:t>”</a:t>
            </a:r>
            <a:r>
              <a:rPr lang="en-AU" altLang="ja-JP" sz="2000"/>
              <a:t/>
            </a:r>
            <a:br>
              <a:rPr lang="en-AU" altLang="ja-JP" sz="2000"/>
            </a:br>
            <a:r>
              <a:rPr lang="ja-JP" altLang="en-AU" sz="2000"/>
              <a:t>”</a:t>
            </a:r>
            <a:r>
              <a:rPr lang="en-AU" altLang="ja-JP" sz="2000"/>
              <a:t>How will your friend behave now that the miracle has happened?</a:t>
            </a:r>
            <a:r>
              <a:rPr lang="ja-JP" altLang="en-AU" sz="2000"/>
              <a:t>”</a:t>
            </a:r>
            <a:endParaRPr lang="en-AU" sz="1800"/>
          </a:p>
        </p:txBody>
      </p:sp>
      <p:pic>
        <p:nvPicPr>
          <p:cNvPr id="19461" name="Picture 5"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762000" y="1676400"/>
            <a:ext cx="3962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b="1" dirty="0">
                <a:effectLst>
                  <a:outerShdw blurRad="38100" dist="38100" dir="2700000" algn="tl">
                    <a:srgbClr val="DDDDDD"/>
                  </a:outerShdw>
                </a:effectLst>
              </a:rPr>
              <a:t>4. Miracle question</a:t>
            </a:r>
          </a:p>
        </p:txBody>
      </p:sp>
      <p:sp>
        <p:nvSpPr>
          <p:cNvPr id="19464" name="Text Box 8"/>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19463" name="Text Box 7"/>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19465" name="Line 9"/>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dirty="0"/>
          </a:p>
        </p:txBody>
      </p:sp>
      <p:sp>
        <p:nvSpPr>
          <p:cNvPr id="38919" name="Text Box 12"/>
          <p:cNvSpPr txBox="1">
            <a:spLocks noChangeArrowheads="1"/>
          </p:cNvSpPr>
          <p:nvPr/>
        </p:nvSpPr>
        <p:spPr bwMode="auto">
          <a:xfrm>
            <a:off x="3733800" y="6248400"/>
            <a:ext cx="5257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 </a:t>
            </a:r>
            <a:r>
              <a:rPr lang="en-AU" sz="1200" i="1"/>
              <a:t>from</a:t>
            </a:r>
            <a:r>
              <a:rPr lang="en-AU" sz="1200"/>
              <a:t>  </a:t>
            </a:r>
            <a:r>
              <a:rPr lang="en-AU" sz="1200">
                <a:hlinkClick r:id="rId4"/>
              </a:rPr>
              <a:t>http://quantumkoan.com/qk/writings/papers?p=Brief%20Therapy.pdf</a:t>
            </a:r>
            <a:endParaRPr lang="en-AU"/>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fade">
                                      <p:cBhvr>
                                        <p:cTn id="7" dur="1000"/>
                                        <p:tgtEl>
                                          <p:spTgt spid="19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Effect transition="in" filter="fade">
                                      <p:cBhvr>
                                        <p:cTn id="12" dur="1000"/>
                                        <p:tgtEl>
                                          <p:spTgt spid="194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5" descr="externali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90638"/>
            <a:ext cx="24384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990600" y="3352800"/>
            <a:ext cx="815340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2000">
                <a:solidFill>
                  <a:srgbClr val="000000"/>
                </a:solidFill>
              </a:rPr>
              <a:t>Externalising takes the problems and removes</a:t>
            </a:r>
          </a:p>
          <a:p>
            <a:r>
              <a:rPr lang="en-AU" sz="2000">
                <a:solidFill>
                  <a:srgbClr val="000000"/>
                </a:solidFill>
              </a:rPr>
              <a:t>it from being part of the person and gives it a separate identity and name.</a:t>
            </a:r>
          </a:p>
          <a:p>
            <a:endParaRPr lang="en-AU" sz="2000">
              <a:solidFill>
                <a:srgbClr val="000000"/>
              </a:solidFill>
            </a:endParaRPr>
          </a:p>
          <a:p>
            <a:r>
              <a:rPr lang="en-AU" sz="2000">
                <a:solidFill>
                  <a:srgbClr val="000000"/>
                </a:solidFill>
              </a:rPr>
              <a:t>This introduces a way of speaking about the conflict that interrupts blame and guilt and helps parties to dis-identify with the conflict itself. </a:t>
            </a:r>
          </a:p>
          <a:p>
            <a:endParaRPr lang="en-AU" sz="2000">
              <a:solidFill>
                <a:srgbClr val="000000"/>
              </a:solidFill>
            </a:endParaRPr>
          </a:p>
          <a:p>
            <a:r>
              <a:rPr lang="en-AU" sz="2000">
                <a:solidFill>
                  <a:srgbClr val="000000"/>
                </a:solidFill>
              </a:rPr>
              <a:t>It promotes a clear separation between people and problems and then invites a re-evaluation of their relationship with problems</a:t>
            </a:r>
            <a:r>
              <a:rPr lang="en-AU" sz="1800">
                <a:solidFill>
                  <a:srgbClr val="000000"/>
                </a:solidFill>
                <a:latin typeface="Times" charset="0"/>
              </a:rPr>
              <a:t>.</a:t>
            </a:r>
            <a:endParaRPr lang="en-AU" sz="1200">
              <a:solidFill>
                <a:srgbClr val="000000"/>
              </a:solidFill>
              <a:latin typeface="Times" charset="0"/>
            </a:endParaRPr>
          </a:p>
        </p:txBody>
      </p:sp>
      <p:sp>
        <p:nvSpPr>
          <p:cNvPr id="40964" name="Rectangle 7"/>
          <p:cNvSpPr>
            <a:spLocks noChangeArrowheads="1"/>
          </p:cNvSpPr>
          <p:nvPr/>
        </p:nvSpPr>
        <p:spPr bwMode="auto">
          <a:xfrm>
            <a:off x="1447800" y="6324600"/>
            <a:ext cx="67849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sz="1000">
                <a:hlinkClick r:id="rId4"/>
              </a:rPr>
              <a:t>from http://narrative-mediation.crinfo.org/documents/mini-grants/narrative_mediation/Context_narrative_mediation.pdf</a:t>
            </a:r>
            <a:endParaRPr lang="en-AU" sz="1000"/>
          </a:p>
        </p:txBody>
      </p:sp>
      <p:sp>
        <p:nvSpPr>
          <p:cNvPr id="23560" name="Rectangle 8"/>
          <p:cNvSpPr>
            <a:spLocks noChangeArrowheads="1"/>
          </p:cNvSpPr>
          <p:nvPr/>
        </p:nvSpPr>
        <p:spPr bwMode="auto">
          <a:xfrm>
            <a:off x="990600" y="2133600"/>
            <a:ext cx="49530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2000">
                <a:solidFill>
                  <a:srgbClr val="000000"/>
                </a:solidFill>
              </a:rPr>
              <a:t>Externalising conversations reverse the common logic in psychology that focuses explanations for events inside the person.</a:t>
            </a:r>
          </a:p>
        </p:txBody>
      </p:sp>
      <p:pic>
        <p:nvPicPr>
          <p:cNvPr id="23562" name="Picture 10" descr="SFIti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563" name="Text Box 11"/>
          <p:cNvSpPr txBox="1">
            <a:spLocks noChangeArrowheads="1"/>
          </p:cNvSpPr>
          <p:nvPr/>
        </p:nvSpPr>
        <p:spPr bwMode="auto">
          <a:xfrm>
            <a:off x="685800" y="1371600"/>
            <a:ext cx="3962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b="1" dirty="0">
                <a:effectLst>
                  <a:outerShdw blurRad="38100" dist="38100" dir="2700000" algn="tl">
                    <a:srgbClr val="DDDDDD"/>
                  </a:outerShdw>
                </a:effectLst>
              </a:rPr>
              <a:t>5. Externalisation</a:t>
            </a:r>
          </a:p>
        </p:txBody>
      </p:sp>
      <p:sp>
        <p:nvSpPr>
          <p:cNvPr id="23566" name="Text Box 14"/>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23567" name="Text Box 15"/>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23568" name="Line 16"/>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1000"/>
                                        <p:tgtEl>
                                          <p:spTgt spid="23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8">
                                            <p:txEl>
                                              <p:pRg st="0" end="0"/>
                                            </p:txEl>
                                          </p:spTgt>
                                        </p:tgtEl>
                                        <p:attrNameLst>
                                          <p:attrName>style.visibility</p:attrName>
                                        </p:attrNameLst>
                                      </p:cBhvr>
                                      <p:to>
                                        <p:strVal val="visible"/>
                                      </p:to>
                                    </p:set>
                                    <p:animEffect transition="in" filter="fade">
                                      <p:cBhvr>
                                        <p:cTn id="12" dur="1000"/>
                                        <p:tgtEl>
                                          <p:spTgt spid="2355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558">
                                            <p:txEl>
                                              <p:pRg st="1" end="1"/>
                                            </p:txEl>
                                          </p:spTgt>
                                        </p:tgtEl>
                                        <p:attrNameLst>
                                          <p:attrName>style.visibility</p:attrName>
                                        </p:attrNameLst>
                                      </p:cBhvr>
                                      <p:to>
                                        <p:strVal val="visible"/>
                                      </p:to>
                                    </p:set>
                                    <p:animEffect transition="in" filter="fade">
                                      <p:cBhvr>
                                        <p:cTn id="15" dur="1000"/>
                                        <p:tgtEl>
                                          <p:spTgt spid="2355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558">
                                            <p:txEl>
                                              <p:pRg st="3" end="3"/>
                                            </p:txEl>
                                          </p:spTgt>
                                        </p:tgtEl>
                                        <p:attrNameLst>
                                          <p:attrName>style.visibility</p:attrName>
                                        </p:attrNameLst>
                                      </p:cBhvr>
                                      <p:to>
                                        <p:strVal val="visible"/>
                                      </p:to>
                                    </p:set>
                                    <p:animEffect transition="in" filter="fade">
                                      <p:cBhvr>
                                        <p:cTn id="20" dur="1000"/>
                                        <p:tgtEl>
                                          <p:spTgt spid="23558">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558">
                                            <p:txEl>
                                              <p:pRg st="5" end="5"/>
                                            </p:txEl>
                                          </p:spTgt>
                                        </p:tgtEl>
                                        <p:attrNameLst>
                                          <p:attrName>style.visibility</p:attrName>
                                        </p:attrNameLst>
                                      </p:cBhvr>
                                      <p:to>
                                        <p:strVal val="visible"/>
                                      </p:to>
                                    </p:set>
                                    <p:animEffect transition="in" filter="fade">
                                      <p:cBhvr>
                                        <p:cTn id="25" dur="1000"/>
                                        <p:tgtEl>
                                          <p:spTgt spid="235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p:bldP spid="2356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85800" y="2057400"/>
            <a:ext cx="5638800" cy="579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3200" b="1" dirty="0"/>
              <a:t>. . . more on externalisation</a:t>
            </a:r>
            <a:endParaRPr lang="en-AU" sz="3600" b="1" dirty="0"/>
          </a:p>
        </p:txBody>
      </p:sp>
      <p:sp>
        <p:nvSpPr>
          <p:cNvPr id="31750" name="Rectangle 6"/>
          <p:cNvSpPr>
            <a:spLocks noChangeArrowheads="1"/>
          </p:cNvSpPr>
          <p:nvPr/>
        </p:nvSpPr>
        <p:spPr bwMode="auto">
          <a:xfrm>
            <a:off x="685800" y="2514600"/>
            <a:ext cx="81534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AU"/>
          </a:p>
          <a:p>
            <a:endParaRPr lang="en-AU"/>
          </a:p>
          <a:p>
            <a:r>
              <a:rPr lang="ja-JP" altLang="en-AU"/>
              <a:t>“</a:t>
            </a:r>
            <a:r>
              <a:rPr lang="en-AU" altLang="ja-JP"/>
              <a:t>We do not see externalising as a </a:t>
            </a:r>
          </a:p>
          <a:p>
            <a:r>
              <a:rPr lang="en-AU"/>
              <a:t>technical operation or as a method. It is a language practice that shows, invites, and evokes generative and respectful ways of thinking about and being with people struggling to develop the kinds of relationships they would prefer to have with the problems that discomfort them</a:t>
            </a:r>
            <a:r>
              <a:rPr lang="en-AU" sz="1800">
                <a:solidFill>
                  <a:srgbClr val="000000"/>
                </a:solidFill>
                <a:latin typeface="Times" charset="0"/>
              </a:rPr>
              <a:t>.</a:t>
            </a:r>
            <a:r>
              <a:rPr lang="ja-JP" altLang="en-AU" sz="1800">
                <a:solidFill>
                  <a:srgbClr val="000000"/>
                </a:solidFill>
              </a:rPr>
              <a:t>”</a:t>
            </a:r>
            <a:endParaRPr lang="en-AU" altLang="ja-JP" sz="1800">
              <a:solidFill>
                <a:srgbClr val="000000"/>
              </a:solidFill>
              <a:latin typeface="Times" charset="0"/>
            </a:endParaRPr>
          </a:p>
          <a:p>
            <a:endParaRPr lang="en-AU" sz="1800">
              <a:solidFill>
                <a:srgbClr val="000000"/>
              </a:solidFill>
              <a:latin typeface="Times" charset="0"/>
            </a:endParaRPr>
          </a:p>
          <a:p>
            <a:endParaRPr lang="en-AU" sz="1800">
              <a:solidFill>
                <a:srgbClr val="000000"/>
              </a:solidFill>
              <a:latin typeface="Times" charset="0"/>
            </a:endParaRPr>
          </a:p>
        </p:txBody>
      </p:sp>
      <p:sp>
        <p:nvSpPr>
          <p:cNvPr id="43012" name="Rectangle 7"/>
          <p:cNvSpPr>
            <a:spLocks noChangeArrowheads="1"/>
          </p:cNvSpPr>
          <p:nvPr/>
        </p:nvSpPr>
        <p:spPr bwMode="auto">
          <a:xfrm>
            <a:off x="1295400" y="5927725"/>
            <a:ext cx="7391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1000"/>
              <a:t>Roth, S. &amp; Epston, D. (1996). Developing externalizing conversations: An exercise. Journal of Systemic Therapies, 15(1), 5-12</a:t>
            </a:r>
          </a:p>
        </p:txBody>
      </p:sp>
      <p:pic>
        <p:nvPicPr>
          <p:cNvPr id="31753" name="Picture 9"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1757" name="Text Box 13"/>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31758" name="Text Box 14"/>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31759" name="Line 15"/>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dirty="0"/>
          </a:p>
        </p:txBody>
      </p:sp>
      <p:pic>
        <p:nvPicPr>
          <p:cNvPr id="43017" name="Picture 16" descr="externalis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0638"/>
            <a:ext cx="24384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1000" fill="hold"/>
                                        <p:tgtEl>
                                          <p:spTgt spid="31746"/>
                                        </p:tgtEl>
                                        <p:attrNameLst>
                                          <p:attrName>ppt_x</p:attrName>
                                        </p:attrNameLst>
                                      </p:cBhvr>
                                      <p:tavLst>
                                        <p:tav tm="0">
                                          <p:val>
                                            <p:strVal val="0-#ppt_w/2"/>
                                          </p:val>
                                        </p:tav>
                                        <p:tav tm="100000">
                                          <p:val>
                                            <p:strVal val="#ppt_x"/>
                                          </p:val>
                                        </p:tav>
                                      </p:tavLst>
                                    </p:anim>
                                    <p:anim calcmode="lin" valueType="num">
                                      <p:cBhvr additive="base">
                                        <p:cTn id="8" dur="1000" fill="hold"/>
                                        <p:tgtEl>
                                          <p:spTgt spid="317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fade">
                                      <p:cBhvr>
                                        <p:cTn id="13" dur="1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rot="-358765">
            <a:off x="3657600" y="4114800"/>
            <a:ext cx="5905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G</a:t>
            </a:r>
          </a:p>
        </p:txBody>
      </p:sp>
      <p:sp>
        <p:nvSpPr>
          <p:cNvPr id="25604" name="Text Box 4"/>
          <p:cNvSpPr txBox="1">
            <a:spLocks noChangeArrowheads="1"/>
          </p:cNvSpPr>
          <p:nvPr/>
        </p:nvSpPr>
        <p:spPr bwMode="auto">
          <a:xfrm>
            <a:off x="1700213" y="1905000"/>
            <a:ext cx="4319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800" b="1" dirty="0"/>
              <a:t>elcome</a:t>
            </a:r>
          </a:p>
        </p:txBody>
      </p:sp>
      <p:sp>
        <p:nvSpPr>
          <p:cNvPr id="25605" name="Text Box 5"/>
          <p:cNvSpPr txBox="1">
            <a:spLocks noChangeArrowheads="1"/>
          </p:cNvSpPr>
          <p:nvPr/>
        </p:nvSpPr>
        <p:spPr bwMode="auto">
          <a:xfrm>
            <a:off x="2971800" y="3048000"/>
            <a:ext cx="5111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800" b="1" dirty="0"/>
              <a:t>cknowledge (and accept)</a:t>
            </a:r>
          </a:p>
        </p:txBody>
      </p:sp>
      <p:sp>
        <p:nvSpPr>
          <p:cNvPr id="25606" name="Text Box 6"/>
          <p:cNvSpPr txBox="1">
            <a:spLocks noChangeArrowheads="1"/>
          </p:cNvSpPr>
          <p:nvPr/>
        </p:nvSpPr>
        <p:spPr bwMode="auto">
          <a:xfrm>
            <a:off x="4267200" y="4191000"/>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800" b="1" dirty="0"/>
              <a:t>ain</a:t>
            </a:r>
          </a:p>
        </p:txBody>
      </p:sp>
      <p:sp>
        <p:nvSpPr>
          <p:cNvPr id="25607" name="Text Box 7"/>
          <p:cNvSpPr txBox="1">
            <a:spLocks noChangeArrowheads="1"/>
          </p:cNvSpPr>
          <p:nvPr/>
        </p:nvSpPr>
        <p:spPr bwMode="auto">
          <a:xfrm>
            <a:off x="5334000" y="5486400"/>
            <a:ext cx="1368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800" b="1" dirty="0"/>
              <a:t>caling</a:t>
            </a:r>
          </a:p>
        </p:txBody>
      </p:sp>
      <p:sp>
        <p:nvSpPr>
          <p:cNvPr id="25608" name="Text Box 8"/>
          <p:cNvSpPr txBox="1">
            <a:spLocks noChangeArrowheads="1"/>
          </p:cNvSpPr>
          <p:nvPr/>
        </p:nvSpPr>
        <p:spPr bwMode="auto">
          <a:xfrm>
            <a:off x="3779838" y="6237288"/>
            <a:ext cx="5184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AU" sz="1400" dirty="0"/>
              <a:t>2004 Brief Therapy Institute of Sydney</a:t>
            </a:r>
          </a:p>
        </p:txBody>
      </p:sp>
      <p:sp>
        <p:nvSpPr>
          <p:cNvPr id="25609" name="Text Box 9"/>
          <p:cNvSpPr txBox="1">
            <a:spLocks noChangeArrowheads="1"/>
          </p:cNvSpPr>
          <p:nvPr/>
        </p:nvSpPr>
        <p:spPr bwMode="auto">
          <a:xfrm rot="21600000">
            <a:off x="4267200" y="152400"/>
            <a:ext cx="4572000" cy="1066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lgn="ctr" eaLnBrk="1" hangingPunct="1">
              <a:spcBef>
                <a:spcPct val="50000"/>
              </a:spcBef>
              <a:defRPr/>
            </a:pPr>
            <a:r>
              <a:rPr lang="en-AU" sz="3200" b="1" dirty="0"/>
              <a:t>A framework for talking with students</a:t>
            </a:r>
            <a:endParaRPr lang="en-AU" b="1" dirty="0"/>
          </a:p>
        </p:txBody>
      </p:sp>
      <p:sp>
        <p:nvSpPr>
          <p:cNvPr id="25610" name="Text Box 10"/>
          <p:cNvSpPr txBox="1">
            <a:spLocks noChangeArrowheads="1"/>
          </p:cNvSpPr>
          <p:nvPr/>
        </p:nvSpPr>
        <p:spPr bwMode="auto">
          <a:xfrm rot="-716711">
            <a:off x="1143000" y="1905000"/>
            <a:ext cx="6286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AU" sz="3600" b="1" dirty="0"/>
              <a:t>W</a:t>
            </a:r>
          </a:p>
        </p:txBody>
      </p:sp>
      <p:sp>
        <p:nvSpPr>
          <p:cNvPr id="25611" name="Text Box 11"/>
          <p:cNvSpPr txBox="1">
            <a:spLocks noChangeArrowheads="1"/>
          </p:cNvSpPr>
          <p:nvPr/>
        </p:nvSpPr>
        <p:spPr bwMode="auto">
          <a:xfrm rot="350487">
            <a:off x="2362200" y="2971800"/>
            <a:ext cx="592138"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A</a:t>
            </a:r>
          </a:p>
        </p:txBody>
      </p:sp>
      <p:sp>
        <p:nvSpPr>
          <p:cNvPr id="25612" name="Text Box 12"/>
          <p:cNvSpPr txBox="1">
            <a:spLocks noChangeArrowheads="1"/>
          </p:cNvSpPr>
          <p:nvPr/>
        </p:nvSpPr>
        <p:spPr bwMode="auto">
          <a:xfrm rot="555107">
            <a:off x="4800600" y="5334000"/>
            <a:ext cx="57150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S</a:t>
            </a:r>
          </a:p>
        </p:txBody>
      </p:sp>
      <p:sp>
        <p:nvSpPr>
          <p:cNvPr id="25614" name="Text Box 14"/>
          <p:cNvSpPr txBox="1">
            <a:spLocks noChangeArrowheads="1"/>
          </p:cNvSpPr>
          <p:nvPr/>
        </p:nvSpPr>
        <p:spPr bwMode="auto">
          <a:xfrm rot="353924">
            <a:off x="3733800" y="4191000"/>
            <a:ext cx="5905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G</a:t>
            </a:r>
          </a:p>
        </p:txBody>
      </p:sp>
      <p:sp>
        <p:nvSpPr>
          <p:cNvPr id="25615" name="Text Box 15"/>
          <p:cNvSpPr txBox="1">
            <a:spLocks noChangeArrowheads="1"/>
          </p:cNvSpPr>
          <p:nvPr/>
        </p:nvSpPr>
        <p:spPr bwMode="auto">
          <a:xfrm rot="960503">
            <a:off x="1295400" y="1752600"/>
            <a:ext cx="6286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AU" sz="3600" b="1" dirty="0"/>
              <a:t>W</a:t>
            </a:r>
          </a:p>
        </p:txBody>
      </p:sp>
      <p:sp>
        <p:nvSpPr>
          <p:cNvPr id="25616" name="Text Box 16"/>
          <p:cNvSpPr txBox="1">
            <a:spLocks noChangeArrowheads="1"/>
          </p:cNvSpPr>
          <p:nvPr/>
        </p:nvSpPr>
        <p:spPr bwMode="auto">
          <a:xfrm rot="-998923">
            <a:off x="2438400" y="3124200"/>
            <a:ext cx="592138"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A</a:t>
            </a:r>
          </a:p>
        </p:txBody>
      </p:sp>
      <p:sp>
        <p:nvSpPr>
          <p:cNvPr id="25617" name="Text Box 17"/>
          <p:cNvSpPr txBox="1">
            <a:spLocks noChangeArrowheads="1"/>
          </p:cNvSpPr>
          <p:nvPr/>
        </p:nvSpPr>
        <p:spPr bwMode="auto">
          <a:xfrm rot="-1396977">
            <a:off x="4648200" y="5486400"/>
            <a:ext cx="57150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S</a:t>
            </a:r>
          </a:p>
        </p:txBody>
      </p:sp>
      <p:pic>
        <p:nvPicPr>
          <p:cNvPr id="25618" name="Picture 18"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additive="base">
                                        <p:cTn id="7" dur="500" fill="hold"/>
                                        <p:tgtEl>
                                          <p:spTgt spid="25609"/>
                                        </p:tgtEl>
                                        <p:attrNameLst>
                                          <p:attrName>ppt_x</p:attrName>
                                        </p:attrNameLst>
                                      </p:cBhvr>
                                      <p:tavLst>
                                        <p:tav tm="0">
                                          <p:val>
                                            <p:strVal val="0-#ppt_w/2"/>
                                          </p:val>
                                        </p:tav>
                                        <p:tav tm="100000">
                                          <p:val>
                                            <p:strVal val="#ppt_x"/>
                                          </p:val>
                                        </p:tav>
                                      </p:tavLst>
                                    </p:anim>
                                    <p:anim calcmode="lin" valueType="num">
                                      <p:cBhvr additive="base">
                                        <p:cTn id="8" dur="500" fill="hold"/>
                                        <p:tgtEl>
                                          <p:spTgt spid="2560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618"/>
                                        </p:tgtEl>
                                        <p:attrNameLst>
                                          <p:attrName>style.visibility</p:attrName>
                                        </p:attrNameLst>
                                      </p:cBhvr>
                                      <p:to>
                                        <p:strVal val="visible"/>
                                      </p:to>
                                    </p:set>
                                    <p:animEffect transition="in" filter="fade">
                                      <p:cBhvr>
                                        <p:cTn id="11" dur="500"/>
                                        <p:tgtEl>
                                          <p:spTgt spid="256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12" fill="hold" grpId="0" nodeType="clickEffect">
                                  <p:stCondLst>
                                    <p:cond delay="0"/>
                                  </p:stCondLst>
                                  <p:childTnLst>
                                    <p:set>
                                      <p:cBhvr>
                                        <p:cTn id="15" dur="1" fill="hold">
                                          <p:stCondLst>
                                            <p:cond delay="0"/>
                                          </p:stCondLst>
                                        </p:cTn>
                                        <p:tgtEl>
                                          <p:spTgt spid="25615"/>
                                        </p:tgtEl>
                                        <p:attrNameLst>
                                          <p:attrName>style.visibility</p:attrName>
                                        </p:attrNameLst>
                                      </p:cBhvr>
                                      <p:to>
                                        <p:strVal val="visible"/>
                                      </p:to>
                                    </p:set>
                                    <p:anim calcmode="lin" valueType="num">
                                      <p:cBhvr additive="base">
                                        <p:cTn id="16" dur="500" fill="hold"/>
                                        <p:tgtEl>
                                          <p:spTgt spid="25615"/>
                                        </p:tgtEl>
                                        <p:attrNameLst>
                                          <p:attrName>ppt_x</p:attrName>
                                        </p:attrNameLst>
                                      </p:cBhvr>
                                      <p:tavLst>
                                        <p:tav tm="0">
                                          <p:val>
                                            <p:strVal val="0-#ppt_w/2"/>
                                          </p:val>
                                        </p:tav>
                                        <p:tav tm="100000">
                                          <p:val>
                                            <p:strVal val="#ppt_x"/>
                                          </p:val>
                                        </p:tav>
                                      </p:tavLst>
                                    </p:anim>
                                    <p:anim calcmode="lin" valueType="num">
                                      <p:cBhvr additive="base">
                                        <p:cTn id="17" dur="500" fill="hold"/>
                                        <p:tgtEl>
                                          <p:spTgt spid="25615"/>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500"/>
                                  </p:stCondLst>
                                  <p:childTnLst>
                                    <p:set>
                                      <p:cBhvr>
                                        <p:cTn id="19" dur="1" fill="hold">
                                          <p:stCondLst>
                                            <p:cond delay="0"/>
                                          </p:stCondLst>
                                        </p:cTn>
                                        <p:tgtEl>
                                          <p:spTgt spid="25616"/>
                                        </p:tgtEl>
                                        <p:attrNameLst>
                                          <p:attrName>style.visibility</p:attrName>
                                        </p:attrNameLst>
                                      </p:cBhvr>
                                      <p:to>
                                        <p:strVal val="visible"/>
                                      </p:to>
                                    </p:set>
                                    <p:anim calcmode="lin" valueType="num">
                                      <p:cBhvr additive="base">
                                        <p:cTn id="20" dur="500" fill="hold"/>
                                        <p:tgtEl>
                                          <p:spTgt spid="25616"/>
                                        </p:tgtEl>
                                        <p:attrNameLst>
                                          <p:attrName>ppt_x</p:attrName>
                                        </p:attrNameLst>
                                      </p:cBhvr>
                                      <p:tavLst>
                                        <p:tav tm="0">
                                          <p:val>
                                            <p:strVal val="0-#ppt_w/2"/>
                                          </p:val>
                                        </p:tav>
                                        <p:tav tm="100000">
                                          <p:val>
                                            <p:strVal val="#ppt_x"/>
                                          </p:val>
                                        </p:tav>
                                      </p:tavLst>
                                    </p:anim>
                                    <p:anim calcmode="lin" valueType="num">
                                      <p:cBhvr additive="base">
                                        <p:cTn id="21" dur="500" fill="hold"/>
                                        <p:tgtEl>
                                          <p:spTgt spid="25616"/>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1000"/>
                                  </p:stCondLst>
                                  <p:childTnLst>
                                    <p:set>
                                      <p:cBhvr>
                                        <p:cTn id="23" dur="1" fill="hold">
                                          <p:stCondLst>
                                            <p:cond delay="0"/>
                                          </p:stCondLst>
                                        </p:cTn>
                                        <p:tgtEl>
                                          <p:spTgt spid="25614"/>
                                        </p:tgtEl>
                                        <p:attrNameLst>
                                          <p:attrName>style.visibility</p:attrName>
                                        </p:attrNameLst>
                                      </p:cBhvr>
                                      <p:to>
                                        <p:strVal val="visible"/>
                                      </p:to>
                                    </p:set>
                                    <p:anim calcmode="lin" valueType="num">
                                      <p:cBhvr additive="base">
                                        <p:cTn id="24" dur="500" fill="hold"/>
                                        <p:tgtEl>
                                          <p:spTgt spid="25614"/>
                                        </p:tgtEl>
                                        <p:attrNameLst>
                                          <p:attrName>ppt_x</p:attrName>
                                        </p:attrNameLst>
                                      </p:cBhvr>
                                      <p:tavLst>
                                        <p:tav tm="0">
                                          <p:val>
                                            <p:strVal val="0-#ppt_w/2"/>
                                          </p:val>
                                        </p:tav>
                                        <p:tav tm="100000">
                                          <p:val>
                                            <p:strVal val="#ppt_x"/>
                                          </p:val>
                                        </p:tav>
                                      </p:tavLst>
                                    </p:anim>
                                    <p:anim calcmode="lin" valueType="num">
                                      <p:cBhvr additive="base">
                                        <p:cTn id="25" dur="500" fill="hold"/>
                                        <p:tgtEl>
                                          <p:spTgt spid="25614"/>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1500"/>
                                  </p:stCondLst>
                                  <p:childTnLst>
                                    <p:set>
                                      <p:cBhvr>
                                        <p:cTn id="27" dur="1" fill="hold">
                                          <p:stCondLst>
                                            <p:cond delay="0"/>
                                          </p:stCondLst>
                                        </p:cTn>
                                        <p:tgtEl>
                                          <p:spTgt spid="25617"/>
                                        </p:tgtEl>
                                        <p:attrNameLst>
                                          <p:attrName>style.visibility</p:attrName>
                                        </p:attrNameLst>
                                      </p:cBhvr>
                                      <p:to>
                                        <p:strVal val="visible"/>
                                      </p:to>
                                    </p:set>
                                    <p:anim calcmode="lin" valueType="num">
                                      <p:cBhvr additive="base">
                                        <p:cTn id="28" dur="500" fill="hold"/>
                                        <p:tgtEl>
                                          <p:spTgt spid="25617"/>
                                        </p:tgtEl>
                                        <p:attrNameLst>
                                          <p:attrName>ppt_x</p:attrName>
                                        </p:attrNameLst>
                                      </p:cBhvr>
                                      <p:tavLst>
                                        <p:tav tm="0">
                                          <p:val>
                                            <p:strVal val="0-#ppt_w/2"/>
                                          </p:val>
                                        </p:tav>
                                        <p:tav tm="100000">
                                          <p:val>
                                            <p:strVal val="#ppt_x"/>
                                          </p:val>
                                        </p:tav>
                                      </p:tavLst>
                                    </p:anim>
                                    <p:anim calcmode="lin" valueType="num">
                                      <p:cBhvr additive="base">
                                        <p:cTn id="29" dur="500" fill="hold"/>
                                        <p:tgtEl>
                                          <p:spTgt spid="2561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610"/>
                                        </p:tgtEl>
                                        <p:attrNameLst>
                                          <p:attrName>style.visibility</p:attrName>
                                        </p:attrNameLst>
                                      </p:cBhvr>
                                      <p:to>
                                        <p:strVal val="visible"/>
                                      </p:to>
                                    </p:set>
                                    <p:animEffect transition="in" filter="fade">
                                      <p:cBhvr>
                                        <p:cTn id="34" dur="500"/>
                                        <p:tgtEl>
                                          <p:spTgt spid="25610"/>
                                        </p:tgtEl>
                                      </p:cBhvr>
                                    </p:animEffect>
                                  </p:childTnLst>
                                </p:cTn>
                              </p:par>
                              <p:par>
                                <p:cTn id="35" presetID="10" presetClass="exit" presetSubtype="0" fill="hold" grpId="1" nodeType="withEffect">
                                  <p:stCondLst>
                                    <p:cond delay="0"/>
                                  </p:stCondLst>
                                  <p:childTnLst>
                                    <p:animEffect transition="out" filter="fade">
                                      <p:cBhvr>
                                        <p:cTn id="36" dur="500"/>
                                        <p:tgtEl>
                                          <p:spTgt spid="25615"/>
                                        </p:tgtEl>
                                      </p:cBhvr>
                                    </p:animEffect>
                                    <p:set>
                                      <p:cBhvr>
                                        <p:cTn id="37" dur="1" fill="hold">
                                          <p:stCondLst>
                                            <p:cond delay="499"/>
                                          </p:stCondLst>
                                        </p:cTn>
                                        <p:tgtEl>
                                          <p:spTgt spid="2561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5604"/>
                                        </p:tgtEl>
                                        <p:attrNameLst>
                                          <p:attrName>style.visibility</p:attrName>
                                        </p:attrNameLst>
                                      </p:cBhvr>
                                      <p:to>
                                        <p:strVal val="visible"/>
                                      </p:to>
                                    </p:set>
                                    <p:animEffect transition="in" filter="fade">
                                      <p:cBhvr>
                                        <p:cTn id="40" dur="500"/>
                                        <p:tgtEl>
                                          <p:spTgt spid="2560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611"/>
                                        </p:tgtEl>
                                        <p:attrNameLst>
                                          <p:attrName>style.visibility</p:attrName>
                                        </p:attrNameLst>
                                      </p:cBhvr>
                                      <p:to>
                                        <p:strVal val="visible"/>
                                      </p:to>
                                    </p:set>
                                    <p:animEffect transition="in" filter="fade">
                                      <p:cBhvr>
                                        <p:cTn id="45" dur="500"/>
                                        <p:tgtEl>
                                          <p:spTgt spid="25611"/>
                                        </p:tgtEl>
                                      </p:cBhvr>
                                    </p:animEffect>
                                  </p:childTnLst>
                                </p:cTn>
                              </p:par>
                              <p:par>
                                <p:cTn id="46" presetID="10" presetClass="exit" presetSubtype="0" fill="hold" grpId="1" nodeType="withEffect">
                                  <p:stCondLst>
                                    <p:cond delay="0"/>
                                  </p:stCondLst>
                                  <p:childTnLst>
                                    <p:animEffect transition="out" filter="fade">
                                      <p:cBhvr>
                                        <p:cTn id="47" dur="500"/>
                                        <p:tgtEl>
                                          <p:spTgt spid="25616"/>
                                        </p:tgtEl>
                                      </p:cBhvr>
                                    </p:animEffect>
                                    <p:set>
                                      <p:cBhvr>
                                        <p:cTn id="48" dur="1" fill="hold">
                                          <p:stCondLst>
                                            <p:cond delay="499"/>
                                          </p:stCondLst>
                                        </p:cTn>
                                        <p:tgtEl>
                                          <p:spTgt spid="2561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5605"/>
                                        </p:tgtEl>
                                        <p:attrNameLst>
                                          <p:attrName>style.visibility</p:attrName>
                                        </p:attrNameLst>
                                      </p:cBhvr>
                                      <p:to>
                                        <p:strVal val="visible"/>
                                      </p:to>
                                    </p:set>
                                    <p:animEffect transition="in" filter="fade">
                                      <p:cBhvr>
                                        <p:cTn id="51" dur="500"/>
                                        <p:tgtEl>
                                          <p:spTgt spid="2560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602"/>
                                        </p:tgtEl>
                                        <p:attrNameLst>
                                          <p:attrName>style.visibility</p:attrName>
                                        </p:attrNameLst>
                                      </p:cBhvr>
                                      <p:to>
                                        <p:strVal val="visible"/>
                                      </p:to>
                                    </p:set>
                                    <p:animEffect transition="in" filter="fade">
                                      <p:cBhvr>
                                        <p:cTn id="56" dur="500"/>
                                        <p:tgtEl>
                                          <p:spTgt spid="25602"/>
                                        </p:tgtEl>
                                      </p:cBhvr>
                                    </p:animEffect>
                                  </p:childTnLst>
                                </p:cTn>
                              </p:par>
                              <p:par>
                                <p:cTn id="57" presetID="10" presetClass="exit" presetSubtype="0" fill="hold" grpId="1" nodeType="withEffect">
                                  <p:stCondLst>
                                    <p:cond delay="0"/>
                                  </p:stCondLst>
                                  <p:childTnLst>
                                    <p:animEffect transition="out" filter="fade">
                                      <p:cBhvr>
                                        <p:cTn id="58" dur="500"/>
                                        <p:tgtEl>
                                          <p:spTgt spid="25614"/>
                                        </p:tgtEl>
                                      </p:cBhvr>
                                    </p:animEffect>
                                    <p:set>
                                      <p:cBhvr>
                                        <p:cTn id="59" dur="1" fill="hold">
                                          <p:stCondLst>
                                            <p:cond delay="499"/>
                                          </p:stCondLst>
                                        </p:cTn>
                                        <p:tgtEl>
                                          <p:spTgt spid="25614"/>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5606"/>
                                        </p:tgtEl>
                                        <p:attrNameLst>
                                          <p:attrName>style.visibility</p:attrName>
                                        </p:attrNameLst>
                                      </p:cBhvr>
                                      <p:to>
                                        <p:strVal val="visible"/>
                                      </p:to>
                                    </p:set>
                                    <p:animEffect transition="in" filter="fade">
                                      <p:cBhvr>
                                        <p:cTn id="62" dur="500"/>
                                        <p:tgtEl>
                                          <p:spTgt spid="2560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612"/>
                                        </p:tgtEl>
                                        <p:attrNameLst>
                                          <p:attrName>style.visibility</p:attrName>
                                        </p:attrNameLst>
                                      </p:cBhvr>
                                      <p:to>
                                        <p:strVal val="visible"/>
                                      </p:to>
                                    </p:set>
                                    <p:animEffect transition="in" filter="fade">
                                      <p:cBhvr>
                                        <p:cTn id="67" dur="500"/>
                                        <p:tgtEl>
                                          <p:spTgt spid="25612"/>
                                        </p:tgtEl>
                                      </p:cBhvr>
                                    </p:animEffect>
                                  </p:childTnLst>
                                </p:cTn>
                              </p:par>
                              <p:par>
                                <p:cTn id="68" presetID="10" presetClass="exit" presetSubtype="0" fill="hold" grpId="1" nodeType="withEffect">
                                  <p:stCondLst>
                                    <p:cond delay="0"/>
                                  </p:stCondLst>
                                  <p:childTnLst>
                                    <p:animEffect transition="out" filter="fade">
                                      <p:cBhvr>
                                        <p:cTn id="69" dur="500"/>
                                        <p:tgtEl>
                                          <p:spTgt spid="25617"/>
                                        </p:tgtEl>
                                      </p:cBhvr>
                                    </p:animEffect>
                                    <p:set>
                                      <p:cBhvr>
                                        <p:cTn id="70" dur="1" fill="hold">
                                          <p:stCondLst>
                                            <p:cond delay="499"/>
                                          </p:stCondLst>
                                        </p:cTn>
                                        <p:tgtEl>
                                          <p:spTgt spid="25617"/>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5607"/>
                                        </p:tgtEl>
                                        <p:attrNameLst>
                                          <p:attrName>style.visibility</p:attrName>
                                        </p:attrNameLst>
                                      </p:cBhvr>
                                      <p:to>
                                        <p:strVal val="visible"/>
                                      </p:to>
                                    </p:set>
                                    <p:animEffect transition="in" filter="fade">
                                      <p:cBhvr>
                                        <p:cTn id="73"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4" grpId="0"/>
      <p:bldP spid="25605" grpId="0"/>
      <p:bldP spid="25606" grpId="0"/>
      <p:bldP spid="25607" grpId="0"/>
      <p:bldP spid="25609" grpId="0"/>
      <p:bldP spid="25610" grpId="0" animBg="1"/>
      <p:bldP spid="25611" grpId="0" animBg="1"/>
      <p:bldP spid="25612" grpId="0" animBg="1"/>
      <p:bldP spid="25614" grpId="0" animBg="1"/>
      <p:bldP spid="25614" grpId="1" animBg="1"/>
      <p:bldP spid="25615" grpId="0" animBg="1"/>
      <p:bldP spid="25615" grpId="1" animBg="1"/>
      <p:bldP spid="25616" grpId="0" animBg="1"/>
      <p:bldP spid="25616" grpId="1" animBg="1"/>
      <p:bldP spid="25617" grpId="0" animBg="1"/>
      <p:bldP spid="256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rot="-716711">
            <a:off x="533400" y="381000"/>
            <a:ext cx="6286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AU" sz="3600" b="1" dirty="0"/>
              <a:t>W</a:t>
            </a:r>
          </a:p>
        </p:txBody>
      </p:sp>
      <p:sp>
        <p:nvSpPr>
          <p:cNvPr id="27651" name="Text Box 3"/>
          <p:cNvSpPr txBox="1">
            <a:spLocks noChangeArrowheads="1"/>
          </p:cNvSpPr>
          <p:nvPr/>
        </p:nvSpPr>
        <p:spPr bwMode="auto">
          <a:xfrm rot="350487">
            <a:off x="609600" y="1600200"/>
            <a:ext cx="592138"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A</a:t>
            </a:r>
          </a:p>
        </p:txBody>
      </p:sp>
      <p:sp>
        <p:nvSpPr>
          <p:cNvPr id="27652" name="Text Box 4"/>
          <p:cNvSpPr txBox="1">
            <a:spLocks noChangeArrowheads="1"/>
          </p:cNvSpPr>
          <p:nvPr/>
        </p:nvSpPr>
        <p:spPr bwMode="auto">
          <a:xfrm rot="-358765">
            <a:off x="457200" y="2895600"/>
            <a:ext cx="59055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G</a:t>
            </a:r>
          </a:p>
        </p:txBody>
      </p:sp>
      <p:sp>
        <p:nvSpPr>
          <p:cNvPr id="27653" name="Text Box 5"/>
          <p:cNvSpPr txBox="1">
            <a:spLocks noChangeArrowheads="1"/>
          </p:cNvSpPr>
          <p:nvPr/>
        </p:nvSpPr>
        <p:spPr bwMode="auto">
          <a:xfrm rot="555107">
            <a:off x="533400" y="4267200"/>
            <a:ext cx="571500" cy="65405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AU" sz="3600" b="1" dirty="0"/>
              <a:t>S</a:t>
            </a:r>
          </a:p>
        </p:txBody>
      </p:sp>
      <p:sp>
        <p:nvSpPr>
          <p:cNvPr id="27654" name="Text Box 6"/>
          <p:cNvSpPr txBox="1">
            <a:spLocks noChangeArrowheads="1"/>
          </p:cNvSpPr>
          <p:nvPr/>
        </p:nvSpPr>
        <p:spPr bwMode="auto">
          <a:xfrm>
            <a:off x="1547813" y="260350"/>
            <a:ext cx="684053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dirty="0"/>
              <a:t>Welcome.  Listen and paraphrase – this sets the stage</a:t>
            </a:r>
          </a:p>
          <a:p>
            <a:pPr eaLnBrk="1" hangingPunct="1">
              <a:spcBef>
                <a:spcPct val="50000"/>
              </a:spcBef>
              <a:defRPr/>
            </a:pPr>
            <a:r>
              <a:rPr lang="en-AU" sz="2000" dirty="0"/>
              <a:t>Ask about other areas of achievement or enjoyment – connect with the STUDENT not with the PROBLEM</a:t>
            </a:r>
          </a:p>
        </p:txBody>
      </p:sp>
      <p:sp>
        <p:nvSpPr>
          <p:cNvPr id="27655" name="Text Box 7"/>
          <p:cNvSpPr txBox="1">
            <a:spLocks noChangeArrowheads="1"/>
          </p:cNvSpPr>
          <p:nvPr/>
        </p:nvSpPr>
        <p:spPr bwMode="auto">
          <a:xfrm>
            <a:off x="1314450" y="260350"/>
            <a:ext cx="53292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52425" indent="-352425">
              <a:defRPr sz="2400">
                <a:solidFill>
                  <a:schemeClr val="tx1"/>
                </a:solidFill>
                <a:latin typeface="Arial" charset="0"/>
                <a:ea typeface="ＭＳ Ｐゴシック" charset="0"/>
                <a:cs typeface="ＭＳ Ｐゴシック" charset="0"/>
              </a:defRPr>
            </a:lvl1pPr>
            <a:lvl2pPr marL="5318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AU" sz="2000" i="1" dirty="0" smtClean="0"/>
              <a:t>Hi!</a:t>
            </a:r>
          </a:p>
          <a:p>
            <a:pPr eaLnBrk="1" hangingPunct="1">
              <a:spcBef>
                <a:spcPct val="50000"/>
              </a:spcBef>
              <a:buFontTx/>
              <a:buChar char="•"/>
              <a:defRPr/>
            </a:pPr>
            <a:r>
              <a:rPr lang="en-AU" sz="2000" i="1" dirty="0" smtClean="0"/>
              <a:t>How are you?</a:t>
            </a:r>
          </a:p>
          <a:p>
            <a:pPr eaLnBrk="1" hangingPunct="1">
              <a:spcBef>
                <a:spcPct val="50000"/>
              </a:spcBef>
              <a:buFontTx/>
              <a:buChar char="•"/>
              <a:defRPr/>
            </a:pPr>
            <a:r>
              <a:rPr lang="en-AU" sz="2000" i="1" dirty="0" smtClean="0"/>
              <a:t>What brings you here?</a:t>
            </a:r>
          </a:p>
        </p:txBody>
      </p:sp>
      <p:sp>
        <p:nvSpPr>
          <p:cNvPr id="27656" name="Text Box 8"/>
          <p:cNvSpPr txBox="1">
            <a:spLocks noChangeArrowheads="1"/>
          </p:cNvSpPr>
          <p:nvPr/>
        </p:nvSpPr>
        <p:spPr bwMode="auto">
          <a:xfrm>
            <a:off x="1692275" y="1628775"/>
            <a:ext cx="69841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AU" sz="2000" dirty="0"/>
              <a:t>Acknowledge . . . . (and accept).  This is about conveying to the student that they are finding something hard or difficult, are serious or sincere and are competent human beings.</a:t>
            </a:r>
          </a:p>
        </p:txBody>
      </p:sp>
      <p:sp>
        <p:nvSpPr>
          <p:cNvPr id="27657" name="Text Box 9"/>
          <p:cNvSpPr txBox="1">
            <a:spLocks noChangeArrowheads="1"/>
          </p:cNvSpPr>
          <p:nvPr/>
        </p:nvSpPr>
        <p:spPr bwMode="auto">
          <a:xfrm>
            <a:off x="3779838" y="6553200"/>
            <a:ext cx="5184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AU" sz="1400" dirty="0"/>
              <a:t>2004 Brief Therapy Institute of Sydney</a:t>
            </a:r>
          </a:p>
        </p:txBody>
      </p:sp>
      <p:sp>
        <p:nvSpPr>
          <p:cNvPr id="27658" name="Text Box 10"/>
          <p:cNvSpPr txBox="1">
            <a:spLocks noChangeArrowheads="1"/>
          </p:cNvSpPr>
          <p:nvPr/>
        </p:nvSpPr>
        <p:spPr bwMode="auto">
          <a:xfrm>
            <a:off x="1331640" y="1628800"/>
            <a:ext cx="7414964"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52425" indent="-352425">
              <a:defRPr sz="2400">
                <a:solidFill>
                  <a:schemeClr val="tx1"/>
                </a:solidFill>
                <a:latin typeface="Arial" charset="0"/>
                <a:ea typeface="ＭＳ Ｐゴシック" charset="0"/>
                <a:cs typeface="ＭＳ Ｐゴシック" charset="0"/>
              </a:defRPr>
            </a:lvl1pPr>
            <a:lvl2pPr marL="5318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AU" sz="2000" i="1" dirty="0" smtClean="0"/>
              <a:t>I guess this situation is really hard for you.</a:t>
            </a:r>
          </a:p>
          <a:p>
            <a:pPr eaLnBrk="1" hangingPunct="1">
              <a:spcBef>
                <a:spcPct val="50000"/>
              </a:spcBef>
              <a:buFontTx/>
              <a:buChar char="•"/>
              <a:defRPr/>
            </a:pPr>
            <a:r>
              <a:rPr lang="en-AU" sz="2000" i="1" dirty="0" smtClean="0"/>
              <a:t>I guess you have good reasons for doing . . . .</a:t>
            </a:r>
          </a:p>
          <a:p>
            <a:pPr eaLnBrk="1" hangingPunct="1">
              <a:spcBef>
                <a:spcPct val="50000"/>
              </a:spcBef>
              <a:buFontTx/>
              <a:buChar char="•"/>
              <a:defRPr/>
            </a:pPr>
            <a:r>
              <a:rPr lang="en-AU" sz="2000" i="1" dirty="0" smtClean="0"/>
              <a:t>I</a:t>
            </a:r>
            <a:r>
              <a:rPr lang="ja-JP" altLang="en-AU" sz="2000" i="1" dirty="0" smtClean="0">
                <a:latin typeface="Arial"/>
              </a:rPr>
              <a:t>’</a:t>
            </a:r>
            <a:r>
              <a:rPr lang="en-AU" sz="2000" i="1" dirty="0" smtClean="0"/>
              <a:t>m here to give you whatever support I can in this situation.</a:t>
            </a:r>
          </a:p>
          <a:p>
            <a:pPr eaLnBrk="1" hangingPunct="1">
              <a:spcBef>
                <a:spcPct val="50000"/>
              </a:spcBef>
              <a:buFontTx/>
              <a:buChar char="•"/>
              <a:defRPr/>
            </a:pPr>
            <a:r>
              <a:rPr lang="en-AU" sz="2000" i="1" dirty="0" smtClean="0"/>
              <a:t>I believe you want the school to work for you but I</a:t>
            </a:r>
            <a:r>
              <a:rPr lang="ja-JP" altLang="en-AU" sz="2000" i="1" dirty="0" smtClean="0">
                <a:latin typeface="Arial"/>
              </a:rPr>
              <a:t>’</a:t>
            </a:r>
            <a:r>
              <a:rPr lang="en-AU" sz="2000" i="1" dirty="0" smtClean="0"/>
              <a:t>m kind of confused, can you help me out?</a:t>
            </a:r>
          </a:p>
        </p:txBody>
      </p:sp>
      <p:sp>
        <p:nvSpPr>
          <p:cNvPr id="27659" name="Text Box 11"/>
          <p:cNvSpPr txBox="1">
            <a:spLocks noChangeArrowheads="1"/>
          </p:cNvSpPr>
          <p:nvPr/>
        </p:nvSpPr>
        <p:spPr bwMode="auto">
          <a:xfrm>
            <a:off x="1403350" y="2708275"/>
            <a:ext cx="77406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AU" sz="2000" dirty="0"/>
              <a:t>Gain.  Gain an understanding of what the student believes will be useful in making a difference and/or has already been able to make a difference.  The aim is to hand over the ownership of the solution to the student and acknowledge and build on competence.</a:t>
            </a:r>
          </a:p>
        </p:txBody>
      </p:sp>
      <p:sp>
        <p:nvSpPr>
          <p:cNvPr id="27660" name="Text Box 12"/>
          <p:cNvSpPr txBox="1">
            <a:spLocks noChangeArrowheads="1"/>
          </p:cNvSpPr>
          <p:nvPr/>
        </p:nvSpPr>
        <p:spPr bwMode="auto">
          <a:xfrm>
            <a:off x="1331640" y="2708920"/>
            <a:ext cx="7129463"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52425" indent="-352425">
              <a:defRPr sz="2400">
                <a:solidFill>
                  <a:schemeClr val="tx1"/>
                </a:solidFill>
                <a:latin typeface="Arial" charset="0"/>
                <a:ea typeface="ＭＳ Ｐゴシック" charset="0"/>
                <a:cs typeface="ＭＳ Ｐゴシック" charset="0"/>
              </a:defRPr>
            </a:lvl1pPr>
            <a:lvl2pPr marL="5318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AU" sz="2000" i="1" dirty="0" smtClean="0"/>
              <a:t>What will you be able to try that might make a difference in this situation?</a:t>
            </a:r>
          </a:p>
          <a:p>
            <a:pPr eaLnBrk="1" hangingPunct="1">
              <a:spcBef>
                <a:spcPct val="50000"/>
              </a:spcBef>
              <a:buFontTx/>
              <a:buChar char="•"/>
              <a:defRPr/>
            </a:pPr>
            <a:r>
              <a:rPr lang="en-AU" sz="2000" i="1" dirty="0" smtClean="0"/>
              <a:t>What are your ideas about how things could go better?</a:t>
            </a:r>
          </a:p>
          <a:p>
            <a:pPr eaLnBrk="1" hangingPunct="1">
              <a:spcBef>
                <a:spcPct val="50000"/>
              </a:spcBef>
              <a:buFontTx/>
              <a:buChar char="•"/>
              <a:defRPr/>
            </a:pPr>
            <a:r>
              <a:rPr lang="en-AU" sz="2000" i="1" dirty="0" smtClean="0"/>
              <a:t>What do you suppose will be the first thing that tells you things are not on track?</a:t>
            </a:r>
          </a:p>
          <a:p>
            <a:pPr eaLnBrk="1" hangingPunct="1">
              <a:spcBef>
                <a:spcPct val="50000"/>
              </a:spcBef>
              <a:buFontTx/>
              <a:buChar char="•"/>
              <a:defRPr/>
            </a:pPr>
            <a:r>
              <a:rPr lang="en-AU" sz="2000" i="1" dirty="0" smtClean="0"/>
              <a:t>What will be happening when this </a:t>
            </a:r>
            <a:r>
              <a:rPr lang="en-AU" sz="2000" i="1" dirty="0" err="1" smtClean="0"/>
              <a:t>isn</a:t>
            </a:r>
            <a:r>
              <a:rPr lang="ja-JP" altLang="en-AU" sz="2000" i="1" dirty="0" smtClean="0">
                <a:latin typeface="Arial"/>
              </a:rPr>
              <a:t>’</a:t>
            </a:r>
            <a:r>
              <a:rPr lang="en-AU" sz="2000" i="1" dirty="0" smtClean="0"/>
              <a:t>t a hassle any more?</a:t>
            </a:r>
          </a:p>
        </p:txBody>
      </p:sp>
      <p:sp>
        <p:nvSpPr>
          <p:cNvPr id="27661" name="Text Box 13"/>
          <p:cNvSpPr txBox="1">
            <a:spLocks noChangeArrowheads="1"/>
          </p:cNvSpPr>
          <p:nvPr/>
        </p:nvSpPr>
        <p:spPr bwMode="auto">
          <a:xfrm>
            <a:off x="1619250" y="4437063"/>
            <a:ext cx="65516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dirty="0"/>
              <a:t>Scaling  - recognise that change in any situation will take a series of steps rather than one complete turn-around and provide a way of talking about movement.</a:t>
            </a:r>
          </a:p>
        </p:txBody>
      </p:sp>
      <p:sp>
        <p:nvSpPr>
          <p:cNvPr id="27662" name="Text Box 14"/>
          <p:cNvSpPr txBox="1">
            <a:spLocks noChangeArrowheads="1"/>
          </p:cNvSpPr>
          <p:nvPr/>
        </p:nvSpPr>
        <p:spPr bwMode="auto">
          <a:xfrm>
            <a:off x="1331640" y="4005064"/>
            <a:ext cx="792088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73050" indent="-2730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AU" sz="2000" i="1" dirty="0" smtClean="0"/>
              <a:t>One a scale of 1 to 10, where 0 is </a:t>
            </a:r>
            <a:r>
              <a:rPr lang="ja-JP" altLang="en-AU" sz="2000" i="1" dirty="0" smtClean="0">
                <a:latin typeface="Arial"/>
              </a:rPr>
              <a:t>“</a:t>
            </a:r>
            <a:r>
              <a:rPr lang="en-AU" sz="2000" i="1" dirty="0" smtClean="0"/>
              <a:t>The situation is hopeless: I</a:t>
            </a:r>
            <a:r>
              <a:rPr lang="ja-JP" altLang="en-AU" sz="2000" i="1" dirty="0" smtClean="0">
                <a:latin typeface="Arial"/>
              </a:rPr>
              <a:t>’</a:t>
            </a:r>
            <a:r>
              <a:rPr lang="en-AU" sz="2000" i="1" dirty="0" smtClean="0"/>
              <a:t>ll never get on ok in that class</a:t>
            </a:r>
            <a:r>
              <a:rPr lang="ja-JP" altLang="en-AU" sz="2000" i="1" dirty="0" smtClean="0">
                <a:latin typeface="Arial"/>
              </a:rPr>
              <a:t>”</a:t>
            </a:r>
            <a:r>
              <a:rPr lang="en-AU" sz="2000" i="1" dirty="0" smtClean="0"/>
              <a:t> and 10 is </a:t>
            </a:r>
            <a:r>
              <a:rPr lang="ja-JP" altLang="en-AU" sz="2000" i="1" dirty="0" smtClean="0">
                <a:latin typeface="Arial"/>
              </a:rPr>
              <a:t>“</a:t>
            </a:r>
            <a:r>
              <a:rPr lang="en-AU" sz="2000" i="1" dirty="0" smtClean="0"/>
              <a:t> I have no problems at all in that class</a:t>
            </a:r>
            <a:r>
              <a:rPr lang="ja-JP" altLang="en-AU" sz="2000" i="1" dirty="0" smtClean="0">
                <a:latin typeface="Arial"/>
              </a:rPr>
              <a:t>”</a:t>
            </a:r>
            <a:r>
              <a:rPr lang="en-AU" sz="2000" i="1" dirty="0" smtClean="0"/>
              <a:t>, where would you put yourself?</a:t>
            </a:r>
          </a:p>
          <a:p>
            <a:pPr eaLnBrk="1" hangingPunct="1">
              <a:spcBef>
                <a:spcPct val="50000"/>
              </a:spcBef>
              <a:buFontTx/>
              <a:buChar char="•"/>
              <a:defRPr/>
            </a:pPr>
            <a:r>
              <a:rPr lang="en-AU" sz="2000" i="1" dirty="0" smtClean="0"/>
              <a:t>What tells you that you are at 2 and not at 0?</a:t>
            </a:r>
          </a:p>
          <a:p>
            <a:pPr eaLnBrk="1" hangingPunct="1">
              <a:spcBef>
                <a:spcPct val="50000"/>
              </a:spcBef>
              <a:buFontTx/>
              <a:buChar char="•"/>
              <a:defRPr/>
            </a:pPr>
            <a:r>
              <a:rPr lang="en-AU" sz="2000" i="1" dirty="0" smtClean="0"/>
              <a:t>Tell me what is happening when you move up to 3 . . Or 4.  What will the teacher notice when you move up the scale a bit?</a:t>
            </a:r>
          </a:p>
          <a:p>
            <a:pPr eaLnBrk="1" hangingPunct="1">
              <a:spcBef>
                <a:spcPct val="50000"/>
              </a:spcBef>
              <a:buFontTx/>
              <a:buChar char="•"/>
              <a:defRPr/>
            </a:pPr>
            <a:r>
              <a:rPr lang="en-AU" sz="2000" i="1" dirty="0" smtClean="0"/>
              <a:t>What can you do to help yourself begin to move up that scale?</a:t>
            </a:r>
          </a:p>
        </p:txBody>
      </p:sp>
      <p:sp>
        <p:nvSpPr>
          <p:cNvPr id="2" name="Rectangle 1"/>
          <p:cNvSpPr/>
          <p:nvPr/>
        </p:nvSpPr>
        <p:spPr bwMode="auto">
          <a:xfrm>
            <a:off x="1403648" y="260648"/>
            <a:ext cx="6696744" cy="1296144"/>
          </a:xfrm>
          <a:prstGeom prst="rect">
            <a:avLst/>
          </a:prstGeom>
          <a:solidFill>
            <a:schemeClr val="bg1">
              <a:alpha val="48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1547664" y="1556792"/>
            <a:ext cx="7200800" cy="1080120"/>
          </a:xfrm>
          <a:prstGeom prst="rect">
            <a:avLst/>
          </a:prstGeom>
          <a:solidFill>
            <a:schemeClr val="bg1">
              <a:alpha val="48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Rectangle 16"/>
          <p:cNvSpPr/>
          <p:nvPr/>
        </p:nvSpPr>
        <p:spPr bwMode="auto">
          <a:xfrm>
            <a:off x="1331640" y="2780928"/>
            <a:ext cx="7812360" cy="1296144"/>
          </a:xfrm>
          <a:prstGeom prst="rect">
            <a:avLst/>
          </a:prstGeom>
          <a:solidFill>
            <a:schemeClr val="bg1">
              <a:alpha val="48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500"/>
                                        <p:tgtEl>
                                          <p:spTgt spid="276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654"/>
                                        </p:tgtEl>
                                      </p:cBhvr>
                                    </p:animEffect>
                                    <p:set>
                                      <p:cBhvr>
                                        <p:cTn id="12" dur="1" fill="hold">
                                          <p:stCondLst>
                                            <p:cond delay="499"/>
                                          </p:stCondLst>
                                        </p:cTn>
                                        <p:tgtEl>
                                          <p:spTgt spid="2765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7655"/>
                                        </p:tgtEl>
                                        <p:attrNameLst>
                                          <p:attrName>style.visibility</p:attrName>
                                        </p:attrNameLst>
                                      </p:cBhvr>
                                      <p:to>
                                        <p:strVal val="visible"/>
                                      </p:to>
                                    </p:set>
                                    <p:animEffect transition="in" filter="fade">
                                      <p:cBhvr>
                                        <p:cTn id="15" dur="500"/>
                                        <p:tgtEl>
                                          <p:spTgt spid="276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7655"/>
                                        </p:tgtEl>
                                      </p:cBhvr>
                                    </p:animEffect>
                                    <p:set>
                                      <p:cBhvr>
                                        <p:cTn id="20" dur="1" fill="hold">
                                          <p:stCondLst>
                                            <p:cond delay="499"/>
                                          </p:stCondLst>
                                        </p:cTn>
                                        <p:tgtEl>
                                          <p:spTgt spid="27655"/>
                                        </p:tgtEl>
                                        <p:attrNameLst>
                                          <p:attrName>style.visibility</p:attrName>
                                        </p:attrNameLst>
                                      </p:cBhvr>
                                      <p:to>
                                        <p:strVal val="hidden"/>
                                      </p:to>
                                    </p:set>
                                  </p:childTnLst>
                                </p:cTn>
                              </p:par>
                              <p:par>
                                <p:cTn id="21" presetID="10" presetClass="entr" presetSubtype="0" fill="hold" grpId="2" nodeType="withEffect">
                                  <p:stCondLst>
                                    <p:cond delay="0"/>
                                  </p:stCondLst>
                                  <p:childTnLst>
                                    <p:set>
                                      <p:cBhvr>
                                        <p:cTn id="22" dur="1" fill="hold">
                                          <p:stCondLst>
                                            <p:cond delay="0"/>
                                          </p:stCondLst>
                                        </p:cTn>
                                        <p:tgtEl>
                                          <p:spTgt spid="27654"/>
                                        </p:tgtEl>
                                        <p:attrNameLst>
                                          <p:attrName>style.visibility</p:attrName>
                                        </p:attrNameLst>
                                      </p:cBhvr>
                                      <p:to>
                                        <p:strVal val="visible"/>
                                      </p:to>
                                    </p:set>
                                    <p:animEffect transition="in" filter="fade">
                                      <p:cBhvr>
                                        <p:cTn id="23" dur="500"/>
                                        <p:tgtEl>
                                          <p:spTgt spid="276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656"/>
                                        </p:tgtEl>
                                        <p:attrNameLst>
                                          <p:attrName>style.visibility</p:attrName>
                                        </p:attrNameLst>
                                      </p:cBhvr>
                                      <p:to>
                                        <p:strVal val="visible"/>
                                      </p:to>
                                    </p:set>
                                    <p:animEffect transition="in" filter="fade">
                                      <p:cBhvr>
                                        <p:cTn id="28" dur="500"/>
                                        <p:tgtEl>
                                          <p:spTgt spid="276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656"/>
                                        </p:tgtEl>
                                      </p:cBhvr>
                                    </p:animEffect>
                                    <p:set>
                                      <p:cBhvr>
                                        <p:cTn id="36" dur="1" fill="hold">
                                          <p:stCondLst>
                                            <p:cond delay="499"/>
                                          </p:stCondLst>
                                        </p:cTn>
                                        <p:tgtEl>
                                          <p:spTgt spid="2765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7658"/>
                                        </p:tgtEl>
                                        <p:attrNameLst>
                                          <p:attrName>style.visibility</p:attrName>
                                        </p:attrNameLst>
                                      </p:cBhvr>
                                      <p:to>
                                        <p:strVal val="visible"/>
                                      </p:to>
                                    </p:set>
                                    <p:animEffect transition="in" filter="fade">
                                      <p:cBhvr>
                                        <p:cTn id="39" dur="500"/>
                                        <p:tgtEl>
                                          <p:spTgt spid="276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7658"/>
                                        </p:tgtEl>
                                      </p:cBhvr>
                                    </p:animEffect>
                                    <p:set>
                                      <p:cBhvr>
                                        <p:cTn id="44" dur="1" fill="hold">
                                          <p:stCondLst>
                                            <p:cond delay="499"/>
                                          </p:stCondLst>
                                        </p:cTn>
                                        <p:tgtEl>
                                          <p:spTgt spid="27658"/>
                                        </p:tgtEl>
                                        <p:attrNameLst>
                                          <p:attrName>style.visibility</p:attrName>
                                        </p:attrNameLst>
                                      </p:cBhvr>
                                      <p:to>
                                        <p:strVal val="hidden"/>
                                      </p:to>
                                    </p:set>
                                  </p:childTnLst>
                                </p:cTn>
                              </p:par>
                              <p:par>
                                <p:cTn id="45" presetID="10" presetClass="entr" presetSubtype="0" fill="hold" grpId="2" nodeType="withEffect">
                                  <p:stCondLst>
                                    <p:cond delay="0"/>
                                  </p:stCondLst>
                                  <p:childTnLst>
                                    <p:set>
                                      <p:cBhvr>
                                        <p:cTn id="46" dur="1" fill="hold">
                                          <p:stCondLst>
                                            <p:cond delay="0"/>
                                          </p:stCondLst>
                                        </p:cTn>
                                        <p:tgtEl>
                                          <p:spTgt spid="27656"/>
                                        </p:tgtEl>
                                        <p:attrNameLst>
                                          <p:attrName>style.visibility</p:attrName>
                                        </p:attrNameLst>
                                      </p:cBhvr>
                                      <p:to>
                                        <p:strVal val="visible"/>
                                      </p:to>
                                    </p:set>
                                    <p:animEffect transition="in" filter="fade">
                                      <p:cBhvr>
                                        <p:cTn id="47" dur="500"/>
                                        <p:tgtEl>
                                          <p:spTgt spid="276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659"/>
                                        </p:tgtEl>
                                        <p:attrNameLst>
                                          <p:attrName>style.visibility</p:attrName>
                                        </p:attrNameLst>
                                      </p:cBhvr>
                                      <p:to>
                                        <p:strVal val="visible"/>
                                      </p:to>
                                    </p:set>
                                    <p:animEffect transition="in" filter="fade">
                                      <p:cBhvr>
                                        <p:cTn id="52" dur="500"/>
                                        <p:tgtEl>
                                          <p:spTgt spid="276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7659"/>
                                        </p:tgtEl>
                                      </p:cBhvr>
                                    </p:animEffect>
                                    <p:set>
                                      <p:cBhvr>
                                        <p:cTn id="60" dur="1" fill="hold">
                                          <p:stCondLst>
                                            <p:cond delay="499"/>
                                          </p:stCondLst>
                                        </p:cTn>
                                        <p:tgtEl>
                                          <p:spTgt spid="27659"/>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7660"/>
                                        </p:tgtEl>
                                        <p:attrNameLst>
                                          <p:attrName>style.visibility</p:attrName>
                                        </p:attrNameLst>
                                      </p:cBhvr>
                                      <p:to>
                                        <p:strVal val="visible"/>
                                      </p:to>
                                    </p:set>
                                    <p:animEffect transition="in" filter="fade">
                                      <p:cBhvr>
                                        <p:cTn id="63" dur="500"/>
                                        <p:tgtEl>
                                          <p:spTgt spid="2766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7660"/>
                                        </p:tgtEl>
                                      </p:cBhvr>
                                    </p:animEffect>
                                    <p:set>
                                      <p:cBhvr>
                                        <p:cTn id="68" dur="1" fill="hold">
                                          <p:stCondLst>
                                            <p:cond delay="499"/>
                                          </p:stCondLst>
                                        </p:cTn>
                                        <p:tgtEl>
                                          <p:spTgt spid="27660"/>
                                        </p:tgtEl>
                                        <p:attrNameLst>
                                          <p:attrName>style.visibility</p:attrName>
                                        </p:attrNameLst>
                                      </p:cBhvr>
                                      <p:to>
                                        <p:strVal val="hidden"/>
                                      </p:to>
                                    </p:set>
                                  </p:childTnLst>
                                </p:cTn>
                              </p:par>
                              <p:par>
                                <p:cTn id="69" presetID="10" presetClass="entr" presetSubtype="0" fill="hold" grpId="2" nodeType="withEffect">
                                  <p:stCondLst>
                                    <p:cond delay="0"/>
                                  </p:stCondLst>
                                  <p:childTnLst>
                                    <p:set>
                                      <p:cBhvr>
                                        <p:cTn id="70" dur="1" fill="hold">
                                          <p:stCondLst>
                                            <p:cond delay="0"/>
                                          </p:stCondLst>
                                        </p:cTn>
                                        <p:tgtEl>
                                          <p:spTgt spid="27659"/>
                                        </p:tgtEl>
                                        <p:attrNameLst>
                                          <p:attrName>style.visibility</p:attrName>
                                        </p:attrNameLst>
                                      </p:cBhvr>
                                      <p:to>
                                        <p:strVal val="visible"/>
                                      </p:to>
                                    </p:set>
                                    <p:animEffect transition="in" filter="fade">
                                      <p:cBhvr>
                                        <p:cTn id="71" dur="500"/>
                                        <p:tgtEl>
                                          <p:spTgt spid="2765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7661"/>
                                        </p:tgtEl>
                                        <p:attrNameLst>
                                          <p:attrName>style.visibility</p:attrName>
                                        </p:attrNameLst>
                                      </p:cBhvr>
                                      <p:to>
                                        <p:strVal val="visible"/>
                                      </p:to>
                                    </p:set>
                                    <p:animEffect transition="in" filter="fade">
                                      <p:cBhvr>
                                        <p:cTn id="76" dur="500"/>
                                        <p:tgtEl>
                                          <p:spTgt spid="276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27661"/>
                                        </p:tgtEl>
                                      </p:cBhvr>
                                    </p:animEffect>
                                    <p:set>
                                      <p:cBhvr>
                                        <p:cTn id="84" dur="1" fill="hold">
                                          <p:stCondLst>
                                            <p:cond delay="499"/>
                                          </p:stCondLst>
                                        </p:cTn>
                                        <p:tgtEl>
                                          <p:spTgt spid="27661"/>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27662"/>
                                        </p:tgtEl>
                                        <p:attrNameLst>
                                          <p:attrName>style.visibility</p:attrName>
                                        </p:attrNameLst>
                                      </p:cBhvr>
                                      <p:to>
                                        <p:strVal val="visible"/>
                                      </p:to>
                                    </p:set>
                                    <p:animEffect transition="in" filter="fade">
                                      <p:cBhvr>
                                        <p:cTn id="87" dur="500"/>
                                        <p:tgtEl>
                                          <p:spTgt spid="27662"/>
                                        </p:tgtEl>
                                      </p:cBhvr>
                                    </p:animEffect>
                                  </p:childTnLst>
                                </p:cTn>
                              </p:par>
                              <p:par>
                                <p:cTn id="88" presetID="10" presetClass="exit" presetSubtype="0" fill="hold" grpId="0" nodeType="withEffect">
                                  <p:stCondLst>
                                    <p:cond delay="0"/>
                                  </p:stCondLst>
                                  <p:childTnLst>
                                    <p:animEffect transition="out" filter="fade">
                                      <p:cBhvr>
                                        <p:cTn id="89" dur="500"/>
                                        <p:tgtEl>
                                          <p:spTgt spid="27657"/>
                                        </p:tgtEl>
                                      </p:cBhvr>
                                    </p:animEffect>
                                    <p:set>
                                      <p:cBhvr>
                                        <p:cTn id="90" dur="1" fill="hold">
                                          <p:stCondLst>
                                            <p:cond delay="499"/>
                                          </p:stCondLst>
                                        </p:cTn>
                                        <p:tgtEl>
                                          <p:spTgt spid="2765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7662"/>
                                        </p:tgtEl>
                                      </p:cBhvr>
                                    </p:animEffect>
                                    <p:set>
                                      <p:cBhvr>
                                        <p:cTn id="95" dur="1" fill="hold">
                                          <p:stCondLst>
                                            <p:cond delay="499"/>
                                          </p:stCondLst>
                                        </p:cTn>
                                        <p:tgtEl>
                                          <p:spTgt spid="27662"/>
                                        </p:tgtEl>
                                        <p:attrNameLst>
                                          <p:attrName>style.visibility</p:attrName>
                                        </p:attrNameLst>
                                      </p:cBhvr>
                                      <p:to>
                                        <p:strVal val="hidden"/>
                                      </p:to>
                                    </p:set>
                                  </p:childTnLst>
                                </p:cTn>
                              </p:par>
                              <p:par>
                                <p:cTn id="96" presetID="10" presetClass="entr" presetSubtype="0" fill="hold" grpId="1" nodeType="withEffect">
                                  <p:stCondLst>
                                    <p:cond delay="0"/>
                                  </p:stCondLst>
                                  <p:childTnLst>
                                    <p:set>
                                      <p:cBhvr>
                                        <p:cTn id="97" dur="1" fill="hold">
                                          <p:stCondLst>
                                            <p:cond delay="0"/>
                                          </p:stCondLst>
                                        </p:cTn>
                                        <p:tgtEl>
                                          <p:spTgt spid="27657"/>
                                        </p:tgtEl>
                                        <p:attrNameLst>
                                          <p:attrName>style.visibility</p:attrName>
                                        </p:attrNameLst>
                                      </p:cBhvr>
                                      <p:to>
                                        <p:strVal val="visible"/>
                                      </p:to>
                                    </p:set>
                                    <p:animEffect transition="in" filter="fade">
                                      <p:cBhvr>
                                        <p:cTn id="98" dur="500"/>
                                        <p:tgtEl>
                                          <p:spTgt spid="27657"/>
                                        </p:tgtEl>
                                      </p:cBhvr>
                                    </p:animEffect>
                                  </p:childTnLst>
                                </p:cTn>
                              </p:par>
                              <p:par>
                                <p:cTn id="99" presetID="10" presetClass="entr" presetSubtype="0" fill="hold" grpId="2" nodeType="withEffect">
                                  <p:stCondLst>
                                    <p:cond delay="0"/>
                                  </p:stCondLst>
                                  <p:childTnLst>
                                    <p:set>
                                      <p:cBhvr>
                                        <p:cTn id="100" dur="1" fill="hold">
                                          <p:stCondLst>
                                            <p:cond delay="0"/>
                                          </p:stCondLst>
                                        </p:cTn>
                                        <p:tgtEl>
                                          <p:spTgt spid="27661"/>
                                        </p:tgtEl>
                                        <p:attrNameLst>
                                          <p:attrName>style.visibility</p:attrName>
                                        </p:attrNameLst>
                                      </p:cBhvr>
                                      <p:to>
                                        <p:strVal val="visible"/>
                                      </p:to>
                                    </p:set>
                                    <p:animEffect transition="in" filter="fade">
                                      <p:cBhvr>
                                        <p:cTn id="101" dur="500"/>
                                        <p:tgtEl>
                                          <p:spTgt spid="27661"/>
                                        </p:tgtEl>
                                      </p:cBhvr>
                                    </p:animEffec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
                                        </p:tgtEl>
                                      </p:cBhvr>
                                    </p:animEffect>
                                    <p:set>
                                      <p:cBhvr>
                                        <p:cTn id="1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4" grpId="1"/>
      <p:bldP spid="27654" grpId="2"/>
      <p:bldP spid="27655" grpId="0"/>
      <p:bldP spid="27655" grpId="1"/>
      <p:bldP spid="27656" grpId="0"/>
      <p:bldP spid="27656" grpId="1"/>
      <p:bldP spid="27656" grpId="2"/>
      <p:bldP spid="27657" grpId="0"/>
      <p:bldP spid="27657" grpId="1"/>
      <p:bldP spid="27658" grpId="0"/>
      <p:bldP spid="27658" grpId="1"/>
      <p:bldP spid="27659" grpId="0"/>
      <p:bldP spid="27659" grpId="1"/>
      <p:bldP spid="27659" grpId="2"/>
      <p:bldP spid="27660" grpId="0"/>
      <p:bldP spid="27660" grpId="1"/>
      <p:bldP spid="27661" grpId="0"/>
      <p:bldP spid="27661" grpId="1"/>
      <p:bldP spid="27661" grpId="2"/>
      <p:bldP spid="27662" grpId="0"/>
      <p:bldP spid="27662" grpId="1"/>
      <p:bldP spid="2" grpId="0" animBg="1"/>
      <p:bldP spid="2"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38200" y="1279525"/>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3200" b="1" dirty="0"/>
              <a:t>Skills for dealing with difficult people</a:t>
            </a:r>
            <a:endParaRPr lang="en-US" sz="1800" b="1" dirty="0"/>
          </a:p>
        </p:txBody>
      </p:sp>
      <p:sp>
        <p:nvSpPr>
          <p:cNvPr id="29699" name="Text Box 3"/>
          <p:cNvSpPr txBox="1">
            <a:spLocks noChangeArrowheads="1"/>
          </p:cNvSpPr>
          <p:nvPr/>
        </p:nvSpPr>
        <p:spPr bwMode="auto">
          <a:xfrm rot="20837998">
            <a:off x="4614863" y="95567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800" i="1" dirty="0">
                <a:solidFill>
                  <a:srgbClr val="FF0033"/>
                </a:solidFill>
                <a:latin typeface="Lucida Handwriting" charset="0"/>
              </a:rPr>
              <a:t>very</a:t>
            </a:r>
            <a:endParaRPr lang="en-US" sz="1800" dirty="0">
              <a:solidFill>
                <a:srgbClr val="FF0033"/>
              </a:solidFill>
            </a:endParaRPr>
          </a:p>
        </p:txBody>
      </p:sp>
      <p:sp>
        <p:nvSpPr>
          <p:cNvPr id="29700" name="Text Box 4"/>
          <p:cNvSpPr txBox="1">
            <a:spLocks noChangeArrowheads="1"/>
          </p:cNvSpPr>
          <p:nvPr/>
        </p:nvSpPr>
        <p:spPr bwMode="auto">
          <a:xfrm rot="10913589">
            <a:off x="4976813" y="163512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t>V</a:t>
            </a:r>
            <a:endParaRPr lang="en-US" sz="1800" dirty="0"/>
          </a:p>
        </p:txBody>
      </p:sp>
      <p:sp>
        <p:nvSpPr>
          <p:cNvPr id="29701" name="Text Box 5"/>
          <p:cNvSpPr txBox="1">
            <a:spLocks noChangeArrowheads="1"/>
          </p:cNvSpPr>
          <p:nvPr/>
        </p:nvSpPr>
        <p:spPr bwMode="auto">
          <a:xfrm>
            <a:off x="4876800" y="0"/>
            <a:ext cx="3505200" cy="11890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7200" b="1" dirty="0">
                <a:effectLst>
                  <a:outerShdw blurRad="50800" dist="38100" dir="2700000" algn="tl" rotWithShape="0">
                    <a:prstClr val="black">
                      <a:alpha val="40000"/>
                    </a:prstClr>
                  </a:outerShdw>
                </a:effectLst>
                <a:latin typeface="Corbel Bold" charset="0"/>
              </a:rPr>
              <a:t>I - ACE</a:t>
            </a:r>
            <a:endParaRPr lang="en-US" sz="7200" b="1" dirty="0">
              <a:effectLst>
                <a:outerShdw blurRad="50800" dist="38100" dir="2700000" algn="tl" rotWithShape="0">
                  <a:prstClr val="black">
                    <a:alpha val="40000"/>
                  </a:prstClr>
                </a:outerShdw>
              </a:effectLst>
            </a:endParaRPr>
          </a:p>
        </p:txBody>
      </p:sp>
      <p:sp>
        <p:nvSpPr>
          <p:cNvPr id="29702" name="Text Box 6"/>
          <p:cNvSpPr txBox="1">
            <a:spLocks noChangeArrowheads="1"/>
          </p:cNvSpPr>
          <p:nvPr/>
        </p:nvSpPr>
        <p:spPr bwMode="auto">
          <a:xfrm>
            <a:off x="838200" y="2209800"/>
            <a:ext cx="685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Geek a byte 2" charset="0"/>
              </a:rPr>
              <a:t>i</a:t>
            </a:r>
          </a:p>
        </p:txBody>
      </p:sp>
      <p:sp>
        <p:nvSpPr>
          <p:cNvPr id="29703" name="Text Box 7"/>
          <p:cNvSpPr txBox="1">
            <a:spLocks noChangeArrowheads="1"/>
          </p:cNvSpPr>
          <p:nvPr/>
        </p:nvSpPr>
        <p:spPr bwMode="auto">
          <a:xfrm>
            <a:off x="762000" y="3276600"/>
            <a:ext cx="685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Geek a byte 2" charset="0"/>
              </a:rPr>
              <a:t>a</a:t>
            </a:r>
          </a:p>
        </p:txBody>
      </p:sp>
      <p:sp>
        <p:nvSpPr>
          <p:cNvPr id="29704" name="Text Box 8"/>
          <p:cNvSpPr txBox="1">
            <a:spLocks noChangeArrowheads="1"/>
          </p:cNvSpPr>
          <p:nvPr/>
        </p:nvSpPr>
        <p:spPr bwMode="auto">
          <a:xfrm>
            <a:off x="762000" y="4419600"/>
            <a:ext cx="685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Geek a byte 2" charset="0"/>
              </a:rPr>
              <a:t>c</a:t>
            </a:r>
          </a:p>
        </p:txBody>
      </p:sp>
      <p:sp>
        <p:nvSpPr>
          <p:cNvPr id="29705" name="Text Box 9"/>
          <p:cNvSpPr txBox="1">
            <a:spLocks noChangeArrowheads="1"/>
          </p:cNvSpPr>
          <p:nvPr/>
        </p:nvSpPr>
        <p:spPr bwMode="auto">
          <a:xfrm>
            <a:off x="838200" y="5486400"/>
            <a:ext cx="685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Geek a byte 2" charset="0"/>
              </a:rPr>
              <a:t>e</a:t>
            </a:r>
          </a:p>
        </p:txBody>
      </p:sp>
      <p:sp>
        <p:nvSpPr>
          <p:cNvPr id="29706" name="Text Box 10"/>
          <p:cNvSpPr txBox="1">
            <a:spLocks noChangeArrowheads="1"/>
          </p:cNvSpPr>
          <p:nvPr/>
        </p:nvSpPr>
        <p:spPr bwMode="auto">
          <a:xfrm>
            <a:off x="1066800" y="256490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scene3d>
              <a:camera prst="orthographicFront"/>
              <a:lightRig rig="threePt" dir="t"/>
            </a:scene3d>
            <a:sp3d extrusionH="57150">
              <a:bevelT w="82550" h="38100" prst="coolSlant"/>
            </a:sp3d>
          </a:bodyPr>
          <a:lstStyle/>
          <a:p>
            <a:pPr eaLnBrk="1" hangingPunct="1">
              <a:spcBef>
                <a:spcPct val="50000"/>
              </a:spcBef>
              <a:defRPr/>
            </a:pPr>
            <a:r>
              <a:rPr lang="en-US" sz="1800" b="1" dirty="0">
                <a:effectLst>
                  <a:reflection blurRad="6350" stA="55000" endA="300" endPos="45500" dir="5400000" sy="-100000" algn="bl" rotWithShape="0"/>
                </a:effectLst>
              </a:rPr>
              <a:t>gnore</a:t>
            </a:r>
            <a:r>
              <a:rPr lang="en-US" sz="1800" dirty="0"/>
              <a:t> </a:t>
            </a:r>
          </a:p>
        </p:txBody>
      </p:sp>
      <p:sp>
        <p:nvSpPr>
          <p:cNvPr id="29707" name="Text Box 11"/>
          <p:cNvSpPr txBox="1">
            <a:spLocks noChangeArrowheads="1"/>
          </p:cNvSpPr>
          <p:nvPr/>
        </p:nvSpPr>
        <p:spPr bwMode="auto">
          <a:xfrm>
            <a:off x="1219200" y="3573016"/>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b="1" dirty="0">
                <a:effectLst>
                  <a:reflection blurRad="6350" stA="55000" endA="300" endPos="45500" dir="5400000" sy="-100000" algn="bl" rotWithShape="0"/>
                </a:effectLst>
              </a:rPr>
              <a:t>gree</a:t>
            </a:r>
            <a:r>
              <a:rPr lang="en-US" sz="1800" dirty="0"/>
              <a:t> </a:t>
            </a:r>
          </a:p>
        </p:txBody>
      </p:sp>
      <p:sp>
        <p:nvSpPr>
          <p:cNvPr id="29708" name="Text Box 12"/>
          <p:cNvSpPr txBox="1">
            <a:spLocks noChangeArrowheads="1"/>
          </p:cNvSpPr>
          <p:nvPr/>
        </p:nvSpPr>
        <p:spPr bwMode="auto">
          <a:xfrm>
            <a:off x="1143000" y="47244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b="1" dirty="0">
                <a:effectLst>
                  <a:reflection blurRad="6350" stA="55000" endA="300" endPos="45500" dir="5400000" sy="-100000" algn="bl" rotWithShape="0"/>
                </a:effectLst>
              </a:rPr>
              <a:t>onfuse</a:t>
            </a:r>
            <a:r>
              <a:rPr lang="en-US" sz="1800" dirty="0"/>
              <a:t> </a:t>
            </a:r>
          </a:p>
        </p:txBody>
      </p:sp>
      <p:sp>
        <p:nvSpPr>
          <p:cNvPr id="29709" name="Text Box 13"/>
          <p:cNvSpPr txBox="1">
            <a:spLocks noChangeArrowheads="1"/>
          </p:cNvSpPr>
          <p:nvPr/>
        </p:nvSpPr>
        <p:spPr bwMode="auto">
          <a:xfrm>
            <a:off x="1219200" y="5715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b="1" dirty="0">
                <a:effectLst>
                  <a:reflection blurRad="6350" stA="55000" endA="300" endPos="45500" dir="5400000" sy="-100000" algn="bl" rotWithShape="0"/>
                </a:effectLst>
              </a:rPr>
              <a:t>xaggerate</a:t>
            </a:r>
            <a:r>
              <a:rPr lang="en-US" sz="1800" dirty="0"/>
              <a:t> </a:t>
            </a:r>
          </a:p>
        </p:txBody>
      </p:sp>
      <p:sp>
        <p:nvSpPr>
          <p:cNvPr id="29710" name="Text Box 14"/>
          <p:cNvSpPr txBox="1">
            <a:spLocks noChangeArrowheads="1"/>
          </p:cNvSpPr>
          <p:nvPr/>
        </p:nvSpPr>
        <p:spPr bwMode="auto">
          <a:xfrm>
            <a:off x="2209800" y="2133600"/>
            <a:ext cx="6629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dirty="0"/>
              <a:t>This must be done quietly - the person baiting must not know you are ignoring them - it can be tricky because it may feel you are doing nothing but you are - it is NOT pretending to ignore, the baiter must think that you really didn’t hear them at all. </a:t>
            </a:r>
          </a:p>
        </p:txBody>
      </p:sp>
      <p:sp>
        <p:nvSpPr>
          <p:cNvPr id="29711" name="Text Box 15"/>
          <p:cNvSpPr txBox="1">
            <a:spLocks noChangeArrowheads="1"/>
          </p:cNvSpPr>
          <p:nvPr/>
        </p:nvSpPr>
        <p:spPr bwMode="auto">
          <a:xfrm>
            <a:off x="1981200" y="3276600"/>
            <a:ext cx="6629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dirty="0"/>
              <a:t>This is relatively simple to use, but must be done sincerely and not sarcastically or dismissively. It stops them dead in the their tracks.  “You came last in maths again ha,ha,ha.’  “Yeh, you’re right. . .I’ve never been any good at maths.” </a:t>
            </a:r>
          </a:p>
        </p:txBody>
      </p:sp>
      <p:sp>
        <p:nvSpPr>
          <p:cNvPr id="29712" name="Text Box 16"/>
          <p:cNvSpPr txBox="1">
            <a:spLocks noChangeArrowheads="1"/>
          </p:cNvSpPr>
          <p:nvPr/>
        </p:nvSpPr>
        <p:spPr bwMode="auto">
          <a:xfrm>
            <a:off x="2133600" y="4419600"/>
            <a:ext cx="6629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dirty="0"/>
              <a:t>Give them a sincere answer to a question they didn’t ask - then move off immediately  - or change the topic - profoundly but politely misunderstand them eg. “What are you doing here making the place look ugly?”  Reply:  “Oh, about 3 o’clock, I think I heard.”</a:t>
            </a:r>
          </a:p>
        </p:txBody>
      </p:sp>
      <p:sp>
        <p:nvSpPr>
          <p:cNvPr id="29713" name="Text Box 17"/>
          <p:cNvSpPr txBox="1">
            <a:spLocks noChangeArrowheads="1"/>
          </p:cNvSpPr>
          <p:nvPr/>
        </p:nvSpPr>
        <p:spPr bwMode="auto">
          <a:xfrm>
            <a:off x="2511425" y="5516563"/>
            <a:ext cx="6629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dirty="0"/>
              <a:t>This is similar to agree but takes it further - again it must not be insulting but takes the insult to a ridiculous length eg. “Your mother is a whore!” Reply: “Oh, you saw her ad in the paper, too?” </a:t>
            </a:r>
          </a:p>
        </p:txBody>
      </p:sp>
      <p:sp>
        <p:nvSpPr>
          <p:cNvPr id="29714" name="Text Box 18"/>
          <p:cNvSpPr txBox="1">
            <a:spLocks noChangeArrowheads="1"/>
          </p:cNvSpPr>
          <p:nvPr/>
        </p:nvSpPr>
        <p:spPr bwMode="auto">
          <a:xfrm>
            <a:off x="5638800" y="6477000"/>
            <a:ext cx="335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200" i="1" dirty="0"/>
              <a:t>From Brief Therapy Institute of Sydney</a:t>
            </a:r>
            <a:endParaRPr lang="en-US" sz="1800" i="1" dirty="0"/>
          </a:p>
        </p:txBody>
      </p:sp>
      <p:pic>
        <p:nvPicPr>
          <p:cNvPr id="29716" name="Picture 20"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9700"/>
                                        </p:tgtEl>
                                        <p:attrNameLst>
                                          <p:attrName>style.visibility</p:attrName>
                                        </p:attrNameLst>
                                      </p:cBhvr>
                                      <p:to>
                                        <p:strVal val="visible"/>
                                      </p:to>
                                    </p:set>
                                    <p:animEffect transition="in" filter="fade">
                                      <p:cBhvr>
                                        <p:cTn id="10" dur="500"/>
                                        <p:tgtEl>
                                          <p:spTgt spid="29700"/>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29699"/>
                                        </p:tgtEl>
                                        <p:attrNameLst>
                                          <p:attrName>style.visibility</p:attrName>
                                        </p:attrNameLst>
                                      </p:cBhvr>
                                      <p:to>
                                        <p:strVal val="visible"/>
                                      </p:to>
                                    </p:set>
                                    <p:animEffect transition="in" filter="fade">
                                      <p:cBhvr>
                                        <p:cTn id="13" dur="500"/>
                                        <p:tgtEl>
                                          <p:spTgt spid="296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701"/>
                                        </p:tgtEl>
                                        <p:attrNameLst>
                                          <p:attrName>style.visibility</p:attrName>
                                        </p:attrNameLst>
                                      </p:cBhvr>
                                      <p:to>
                                        <p:strVal val="visible"/>
                                      </p:to>
                                    </p:set>
                                    <p:animEffect transition="in" filter="fade">
                                      <p:cBhvr>
                                        <p:cTn id="16" dur="500"/>
                                        <p:tgtEl>
                                          <p:spTgt spid="297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702"/>
                                        </p:tgtEl>
                                        <p:attrNameLst>
                                          <p:attrName>style.visibility</p:attrName>
                                        </p:attrNameLst>
                                      </p:cBhvr>
                                      <p:to>
                                        <p:strVal val="visible"/>
                                      </p:to>
                                    </p:set>
                                    <p:animEffect transition="in" filter="fade">
                                      <p:cBhvr>
                                        <p:cTn id="21" dur="500"/>
                                        <p:tgtEl>
                                          <p:spTgt spid="297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9706"/>
                                        </p:tgtEl>
                                        <p:attrNameLst>
                                          <p:attrName>style.visibility</p:attrName>
                                        </p:attrNameLst>
                                      </p:cBhvr>
                                      <p:to>
                                        <p:strVal val="visible"/>
                                      </p:to>
                                    </p:set>
                                    <p:animEffect transition="in" filter="fade">
                                      <p:cBhvr>
                                        <p:cTn id="26" dur="500"/>
                                        <p:tgtEl>
                                          <p:spTgt spid="297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710"/>
                                        </p:tgtEl>
                                        <p:attrNameLst>
                                          <p:attrName>style.visibility</p:attrName>
                                        </p:attrNameLst>
                                      </p:cBhvr>
                                      <p:to>
                                        <p:strVal val="visible"/>
                                      </p:to>
                                    </p:set>
                                    <p:animEffect transition="in" filter="fade">
                                      <p:cBhvr>
                                        <p:cTn id="31" dur="500"/>
                                        <p:tgtEl>
                                          <p:spTgt spid="297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703"/>
                                        </p:tgtEl>
                                        <p:attrNameLst>
                                          <p:attrName>style.visibility</p:attrName>
                                        </p:attrNameLst>
                                      </p:cBhvr>
                                      <p:to>
                                        <p:strVal val="visible"/>
                                      </p:to>
                                    </p:set>
                                    <p:animEffect transition="in" filter="fade">
                                      <p:cBhvr>
                                        <p:cTn id="36" dur="500"/>
                                        <p:tgtEl>
                                          <p:spTgt spid="297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9707"/>
                                        </p:tgtEl>
                                        <p:attrNameLst>
                                          <p:attrName>style.visibility</p:attrName>
                                        </p:attrNameLst>
                                      </p:cBhvr>
                                      <p:to>
                                        <p:strVal val="visible"/>
                                      </p:to>
                                    </p:set>
                                    <p:animEffect transition="in" filter="fade">
                                      <p:cBhvr>
                                        <p:cTn id="41" dur="500"/>
                                        <p:tgtEl>
                                          <p:spTgt spid="297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711"/>
                                        </p:tgtEl>
                                        <p:attrNameLst>
                                          <p:attrName>style.visibility</p:attrName>
                                        </p:attrNameLst>
                                      </p:cBhvr>
                                      <p:to>
                                        <p:strVal val="visible"/>
                                      </p:to>
                                    </p:set>
                                    <p:animEffect transition="in" filter="fade">
                                      <p:cBhvr>
                                        <p:cTn id="46" dur="500"/>
                                        <p:tgtEl>
                                          <p:spTgt spid="297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704"/>
                                        </p:tgtEl>
                                        <p:attrNameLst>
                                          <p:attrName>style.visibility</p:attrName>
                                        </p:attrNameLst>
                                      </p:cBhvr>
                                      <p:to>
                                        <p:strVal val="visible"/>
                                      </p:to>
                                    </p:set>
                                    <p:animEffect transition="in" filter="fade">
                                      <p:cBhvr>
                                        <p:cTn id="51" dur="500"/>
                                        <p:tgtEl>
                                          <p:spTgt spid="297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9708"/>
                                        </p:tgtEl>
                                        <p:attrNameLst>
                                          <p:attrName>style.visibility</p:attrName>
                                        </p:attrNameLst>
                                      </p:cBhvr>
                                      <p:to>
                                        <p:strVal val="visible"/>
                                      </p:to>
                                    </p:set>
                                    <p:animEffect transition="in" filter="fade">
                                      <p:cBhvr>
                                        <p:cTn id="56" dur="500"/>
                                        <p:tgtEl>
                                          <p:spTgt spid="2970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712"/>
                                        </p:tgtEl>
                                        <p:attrNameLst>
                                          <p:attrName>style.visibility</p:attrName>
                                        </p:attrNameLst>
                                      </p:cBhvr>
                                      <p:to>
                                        <p:strVal val="visible"/>
                                      </p:to>
                                    </p:set>
                                    <p:animEffect transition="in" filter="fade">
                                      <p:cBhvr>
                                        <p:cTn id="61" dur="500"/>
                                        <p:tgtEl>
                                          <p:spTgt spid="297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705"/>
                                        </p:tgtEl>
                                        <p:attrNameLst>
                                          <p:attrName>style.visibility</p:attrName>
                                        </p:attrNameLst>
                                      </p:cBhvr>
                                      <p:to>
                                        <p:strVal val="visible"/>
                                      </p:to>
                                    </p:set>
                                    <p:animEffect transition="in" filter="fade">
                                      <p:cBhvr>
                                        <p:cTn id="66" dur="500"/>
                                        <p:tgtEl>
                                          <p:spTgt spid="2970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29709"/>
                                        </p:tgtEl>
                                        <p:attrNameLst>
                                          <p:attrName>style.visibility</p:attrName>
                                        </p:attrNameLst>
                                      </p:cBhvr>
                                      <p:to>
                                        <p:strVal val="visible"/>
                                      </p:to>
                                    </p:set>
                                    <p:animEffect transition="in" filter="fade">
                                      <p:cBhvr>
                                        <p:cTn id="71" dur="500"/>
                                        <p:tgtEl>
                                          <p:spTgt spid="2970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713"/>
                                        </p:tgtEl>
                                        <p:attrNameLst>
                                          <p:attrName>style.visibility</p:attrName>
                                        </p:attrNameLst>
                                      </p:cBhvr>
                                      <p:to>
                                        <p:strVal val="visible"/>
                                      </p:to>
                                    </p:set>
                                    <p:animEffect transition="in" filter="fade">
                                      <p:cBhvr>
                                        <p:cTn id="76"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29700" grpId="0"/>
      <p:bldP spid="29701" grpId="0"/>
      <p:bldP spid="29702" grpId="0"/>
      <p:bldP spid="29703" grpId="0"/>
      <p:bldP spid="29704" grpId="0"/>
      <p:bldP spid="29705" grpId="0"/>
      <p:bldP spid="29710" grpId="0"/>
      <p:bldP spid="29711" grpId="0"/>
      <p:bldP spid="29712" grpId="0"/>
      <p:bldP spid="297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7EC2"/>
        </a:solidFill>
        <a:effectLst/>
      </p:bgPr>
    </p:bg>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2987824" y="2132856"/>
            <a:ext cx="28813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auto">
              <a:spcBef>
                <a:spcPct val="50000"/>
              </a:spcBef>
              <a:spcAft>
                <a:spcPts val="0"/>
              </a:spcAft>
              <a:defRPr/>
            </a:pPr>
            <a:r>
              <a:rPr lang="en-AU" sz="4000" dirty="0">
                <a:ln w="18415" cmpd="sng">
                  <a:solidFill>
                    <a:srgbClr val="FFFFFF"/>
                  </a:solidFill>
                  <a:prstDash val="solid"/>
                </a:ln>
                <a:solidFill>
                  <a:srgbClr val="FFFFFF"/>
                </a:solidFill>
                <a:effectLst>
                  <a:innerShdw blurRad="63500" dist="50800" dir="13500000">
                    <a:prstClr val="black">
                      <a:alpha val="50000"/>
                    </a:prstClr>
                  </a:innerShdw>
                </a:effectLst>
                <a:latin typeface="Arial"/>
                <a:ea typeface="+mn-ea"/>
                <a:cs typeface="Arial"/>
              </a:rPr>
              <a:t>This week</a:t>
            </a:r>
          </a:p>
        </p:txBody>
      </p:sp>
      <p:sp>
        <p:nvSpPr>
          <p:cNvPr id="2" name="TextBox 1"/>
          <p:cNvSpPr txBox="1">
            <a:spLocks noChangeArrowheads="1"/>
          </p:cNvSpPr>
          <p:nvPr/>
        </p:nvSpPr>
        <p:spPr bwMode="auto">
          <a:xfrm>
            <a:off x="2555875" y="3068638"/>
            <a:ext cx="54721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20000"/>
              </a:lnSpc>
              <a:spcBef>
                <a:spcPct val="50000"/>
              </a:spcBef>
              <a:defRPr/>
            </a:pPr>
            <a:r>
              <a:rPr lang="en-US" dirty="0" smtClean="0">
                <a:ln>
                  <a:solidFill>
                    <a:schemeClr val="bg1"/>
                  </a:solidFill>
                </a:ln>
                <a:solidFill>
                  <a:schemeClr val="bg1"/>
                </a:solidFill>
                <a:effectLst>
                  <a:innerShdw blurRad="63500" dist="50800" dir="13500000">
                    <a:prstClr val="black">
                      <a:alpha val="50000"/>
                    </a:prstClr>
                  </a:innerShdw>
                </a:effectLst>
                <a:latin typeface="Arial" charset="0"/>
              </a:rPr>
              <a:t>Solution focussed intervention:</a:t>
            </a:r>
          </a:p>
          <a:p>
            <a:pPr marL="342900" indent="-342900">
              <a:lnSpc>
                <a:spcPct val="120000"/>
              </a:lnSpc>
              <a:spcBef>
                <a:spcPct val="50000"/>
              </a:spcBef>
              <a:buFont typeface="Wingdings" charset="2"/>
              <a:buChar char="q"/>
              <a:defRPr/>
            </a:pPr>
            <a:r>
              <a:rPr lang="en-US" dirty="0" smtClean="0">
                <a:ln>
                  <a:solidFill>
                    <a:schemeClr val="bg1"/>
                  </a:solidFill>
                </a:ln>
                <a:solidFill>
                  <a:schemeClr val="bg1"/>
                </a:solidFill>
                <a:effectLst>
                  <a:innerShdw blurRad="63500" dist="50800" dir="13500000">
                    <a:prstClr val="black">
                      <a:alpha val="50000"/>
                    </a:prstClr>
                  </a:innerShdw>
                </a:effectLst>
                <a:latin typeface="Arial" charset="0"/>
              </a:rPr>
              <a:t>Background</a:t>
            </a:r>
          </a:p>
          <a:p>
            <a:pPr marL="342900" indent="-342900">
              <a:lnSpc>
                <a:spcPct val="120000"/>
              </a:lnSpc>
              <a:spcBef>
                <a:spcPct val="50000"/>
              </a:spcBef>
              <a:buFont typeface="Wingdings" charset="2"/>
              <a:buChar char="q"/>
              <a:defRPr/>
            </a:pPr>
            <a:r>
              <a:rPr lang="en-US" dirty="0" smtClean="0">
                <a:ln>
                  <a:solidFill>
                    <a:schemeClr val="bg1"/>
                  </a:solidFill>
                </a:ln>
                <a:solidFill>
                  <a:schemeClr val="bg1"/>
                </a:solidFill>
                <a:effectLst>
                  <a:innerShdw blurRad="63500" dist="50800" dir="13500000">
                    <a:prstClr val="black">
                      <a:alpha val="50000"/>
                    </a:prstClr>
                  </a:innerShdw>
                </a:effectLst>
                <a:latin typeface="Arial" charset="0"/>
              </a:rPr>
              <a:t>Assumptions</a:t>
            </a:r>
          </a:p>
          <a:p>
            <a:pPr marL="342900" indent="-342900">
              <a:lnSpc>
                <a:spcPct val="120000"/>
              </a:lnSpc>
              <a:spcBef>
                <a:spcPct val="50000"/>
              </a:spcBef>
              <a:buFont typeface="Wingdings" charset="2"/>
              <a:buChar char="q"/>
              <a:defRPr/>
            </a:pPr>
            <a:r>
              <a:rPr lang="en-US" dirty="0" smtClean="0">
                <a:ln>
                  <a:solidFill>
                    <a:schemeClr val="bg1"/>
                  </a:solidFill>
                </a:ln>
                <a:solidFill>
                  <a:schemeClr val="bg1"/>
                </a:solidFill>
                <a:effectLst>
                  <a:innerShdw blurRad="63500" dist="50800" dir="13500000">
                    <a:prstClr val="black">
                      <a:alpha val="50000"/>
                    </a:prstClr>
                  </a:innerShdw>
                </a:effectLst>
                <a:latin typeface="Arial" charset="0"/>
              </a:rPr>
              <a:t>5 approaches</a:t>
            </a:r>
          </a:p>
          <a:p>
            <a:pPr marL="342900" indent="-342900">
              <a:lnSpc>
                <a:spcPct val="120000"/>
              </a:lnSpc>
              <a:spcBef>
                <a:spcPct val="50000"/>
              </a:spcBef>
              <a:buFont typeface="Wingdings" charset="2"/>
              <a:buChar char="q"/>
              <a:defRPr/>
            </a:pPr>
            <a:r>
              <a:rPr lang="en-US" dirty="0" smtClean="0">
                <a:ln>
                  <a:solidFill>
                    <a:schemeClr val="bg1"/>
                  </a:solidFill>
                </a:ln>
                <a:solidFill>
                  <a:schemeClr val="bg1"/>
                </a:solidFill>
                <a:effectLst>
                  <a:innerShdw blurRad="63500" dist="50800" dir="13500000">
                    <a:prstClr val="black">
                      <a:alpha val="50000"/>
                    </a:prstClr>
                  </a:innerShdw>
                </a:effectLst>
                <a:latin typeface="Arial" charset="0"/>
              </a:rPr>
              <a:t>Some useful tools</a:t>
            </a:r>
          </a:p>
        </p:txBody>
      </p:sp>
      <p:sp>
        <p:nvSpPr>
          <p:cNvPr id="2058" name="Rectangle 10"/>
          <p:cNvSpPr>
            <a:spLocks noChangeArrowheads="1"/>
          </p:cNvSpPr>
          <p:nvPr/>
        </p:nvSpPr>
        <p:spPr bwMode="auto">
          <a:xfrm>
            <a:off x="76200" y="1238250"/>
            <a:ext cx="8991600" cy="152400"/>
          </a:xfrm>
          <a:prstGeom prst="rect">
            <a:avLst/>
          </a:prstGeom>
          <a:solidFill>
            <a:schemeClr val="bg1"/>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defRPr/>
            </a:pPr>
            <a:endParaRPr lang="en-US" dirty="0">
              <a:latin typeface="+mn-lt"/>
              <a:ea typeface="+mn-ea"/>
              <a:cs typeface="+mn-cs"/>
            </a:endParaRPr>
          </a:p>
        </p:txBody>
      </p:sp>
      <p:pic>
        <p:nvPicPr>
          <p:cNvPr id="7" name="Picture 6"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85800" y="1524000"/>
            <a:ext cx="5638800" cy="579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3200" b="1" dirty="0"/>
              <a:t>references</a:t>
            </a:r>
            <a:endParaRPr lang="en-AU" sz="3600" b="1" dirty="0"/>
          </a:p>
        </p:txBody>
      </p:sp>
      <p:sp>
        <p:nvSpPr>
          <p:cNvPr id="33796" name="Rectangle 4"/>
          <p:cNvSpPr>
            <a:spLocks noChangeArrowheads="1"/>
          </p:cNvSpPr>
          <p:nvPr/>
        </p:nvSpPr>
        <p:spPr bwMode="auto">
          <a:xfrm>
            <a:off x="685800" y="2514600"/>
            <a:ext cx="8077200" cy="371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sz="2000"/>
              <a:t>Bertalanffy, L Von 1971 </a:t>
            </a:r>
            <a:r>
              <a:rPr lang="en-AU" sz="2000" i="1"/>
              <a:t>General Systems Theory: Foundation, Development, Applications</a:t>
            </a:r>
            <a:r>
              <a:rPr lang="en-AU" sz="2000"/>
              <a:t>. Allen Lane, London.</a:t>
            </a:r>
          </a:p>
          <a:p>
            <a:endParaRPr lang="en-AU" sz="2000"/>
          </a:p>
          <a:p>
            <a:r>
              <a:rPr lang="en-AU" sz="2000"/>
              <a:t>Durrant, M 1995 </a:t>
            </a:r>
            <a:r>
              <a:rPr lang="en-AU" sz="2000" i="1"/>
              <a:t>Creative Solutions for School Problems. </a:t>
            </a:r>
            <a:r>
              <a:rPr lang="en-AU" sz="2000"/>
              <a:t>W.W. Norton, New York.</a:t>
            </a:r>
          </a:p>
          <a:p>
            <a:endParaRPr lang="en-AU" sz="2000"/>
          </a:p>
          <a:p>
            <a:r>
              <a:rPr lang="en-AU" sz="2000"/>
              <a:t>O</a:t>
            </a:r>
            <a:r>
              <a:rPr lang="ja-JP" altLang="en-AU" sz="2000"/>
              <a:t>’</a:t>
            </a:r>
            <a:r>
              <a:rPr lang="en-AU" altLang="ja-JP" sz="2000"/>
              <a:t>Hanlon, W &amp; Beadie, S 1996 </a:t>
            </a:r>
            <a:r>
              <a:rPr lang="en-AU" altLang="ja-JP" sz="2000" i="1"/>
              <a:t>A Guide to possibility land</a:t>
            </a:r>
            <a:r>
              <a:rPr lang="en-AU" altLang="ja-JP" sz="2000"/>
              <a:t>. W.W.Norton, New York</a:t>
            </a:r>
          </a:p>
          <a:p>
            <a:endParaRPr lang="en-AU" sz="2000"/>
          </a:p>
          <a:p>
            <a:r>
              <a:rPr lang="en-AU" sz="2000">
                <a:solidFill>
                  <a:srgbClr val="000000"/>
                </a:solidFill>
              </a:rPr>
              <a:t>White, M &amp; Epston, D 1990 Narrative means to therapeutic ends.  W.W. Norton, New York</a:t>
            </a:r>
            <a:endParaRPr lang="en-AU" sz="1800">
              <a:solidFill>
                <a:srgbClr val="000000"/>
              </a:solidFill>
              <a:latin typeface="Times" charset="0"/>
            </a:endParaRPr>
          </a:p>
          <a:p>
            <a:endParaRPr lang="en-AU" sz="1800">
              <a:solidFill>
                <a:srgbClr val="000000"/>
              </a:solidFill>
              <a:latin typeface="Times" charset="0"/>
            </a:endParaRPr>
          </a:p>
        </p:txBody>
      </p:sp>
      <p:pic>
        <p:nvPicPr>
          <p:cNvPr id="51204" name="Picture 6"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1000" fill="hold"/>
                                        <p:tgtEl>
                                          <p:spTgt spid="33794"/>
                                        </p:tgtEl>
                                        <p:attrNameLst>
                                          <p:attrName>ppt_x</p:attrName>
                                        </p:attrNameLst>
                                      </p:cBhvr>
                                      <p:tavLst>
                                        <p:tav tm="0">
                                          <p:val>
                                            <p:strVal val="0-#ppt_w/2"/>
                                          </p:val>
                                        </p:tav>
                                        <p:tav tm="100000">
                                          <p:val>
                                            <p:strVal val="#ppt_x"/>
                                          </p:val>
                                        </p:tav>
                                      </p:tavLst>
                                    </p:anim>
                                    <p:anim calcmode="lin" valueType="num">
                                      <p:cBhvr additive="base">
                                        <p:cTn id="8" dur="1000" fill="hold"/>
                                        <p:tgtEl>
                                          <p:spTgt spid="3379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fade">
                                      <p:cBhvr>
                                        <p:cTn id="11"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6"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3871">
            <a:off x="6858000" y="-304800"/>
            <a:ext cx="2595563"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Line 2"/>
          <p:cNvSpPr>
            <a:spLocks noChangeShapeType="1"/>
          </p:cNvSpPr>
          <p:nvPr/>
        </p:nvSpPr>
        <p:spPr bwMode="auto">
          <a:xfrm>
            <a:off x="900113" y="3789363"/>
            <a:ext cx="7272337"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3" name="Line 3"/>
          <p:cNvSpPr>
            <a:spLocks noChangeShapeType="1"/>
          </p:cNvSpPr>
          <p:nvPr/>
        </p:nvSpPr>
        <p:spPr bwMode="auto">
          <a:xfrm flipV="1">
            <a:off x="900113" y="3644900"/>
            <a:ext cx="1587"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4" name="Line 4"/>
          <p:cNvSpPr>
            <a:spLocks noChangeShapeType="1"/>
          </p:cNvSpPr>
          <p:nvPr/>
        </p:nvSpPr>
        <p:spPr bwMode="auto">
          <a:xfrm flipV="1">
            <a:off x="8172450"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5" name="Line 5"/>
          <p:cNvSpPr>
            <a:spLocks noChangeShapeType="1"/>
          </p:cNvSpPr>
          <p:nvPr/>
        </p:nvSpPr>
        <p:spPr bwMode="auto">
          <a:xfrm flipV="1">
            <a:off x="4643438" y="3644900"/>
            <a:ext cx="1587"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6" name="Line 6"/>
          <p:cNvSpPr>
            <a:spLocks noChangeShapeType="1"/>
          </p:cNvSpPr>
          <p:nvPr/>
        </p:nvSpPr>
        <p:spPr bwMode="auto">
          <a:xfrm flipV="1">
            <a:off x="1619250"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7" name="Line 7"/>
          <p:cNvSpPr>
            <a:spLocks noChangeShapeType="1"/>
          </p:cNvSpPr>
          <p:nvPr/>
        </p:nvSpPr>
        <p:spPr bwMode="auto">
          <a:xfrm flipV="1">
            <a:off x="2339975"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8" name="Line 8"/>
          <p:cNvSpPr>
            <a:spLocks noChangeShapeType="1"/>
          </p:cNvSpPr>
          <p:nvPr/>
        </p:nvSpPr>
        <p:spPr bwMode="auto">
          <a:xfrm flipV="1">
            <a:off x="3059113" y="3644900"/>
            <a:ext cx="1587"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89" name="Line 9"/>
          <p:cNvSpPr>
            <a:spLocks noChangeShapeType="1"/>
          </p:cNvSpPr>
          <p:nvPr/>
        </p:nvSpPr>
        <p:spPr bwMode="auto">
          <a:xfrm flipV="1">
            <a:off x="3851275"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90" name="Line 10"/>
          <p:cNvSpPr>
            <a:spLocks noChangeShapeType="1"/>
          </p:cNvSpPr>
          <p:nvPr/>
        </p:nvSpPr>
        <p:spPr bwMode="auto">
          <a:xfrm flipV="1">
            <a:off x="5368925"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91" name="Line 11"/>
          <p:cNvSpPr>
            <a:spLocks noChangeShapeType="1"/>
          </p:cNvSpPr>
          <p:nvPr/>
        </p:nvSpPr>
        <p:spPr bwMode="auto">
          <a:xfrm flipV="1">
            <a:off x="6084888" y="3644900"/>
            <a:ext cx="1587"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92" name="Line 12"/>
          <p:cNvSpPr>
            <a:spLocks noChangeShapeType="1"/>
          </p:cNvSpPr>
          <p:nvPr/>
        </p:nvSpPr>
        <p:spPr bwMode="auto">
          <a:xfrm flipV="1">
            <a:off x="6804025"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93" name="Line 13"/>
          <p:cNvSpPr>
            <a:spLocks noChangeShapeType="1"/>
          </p:cNvSpPr>
          <p:nvPr/>
        </p:nvSpPr>
        <p:spPr bwMode="auto">
          <a:xfrm flipV="1">
            <a:off x="7524750" y="3644900"/>
            <a:ext cx="1588" cy="14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494" name="Text Box 14"/>
          <p:cNvSpPr txBox="1">
            <a:spLocks noChangeArrowheads="1"/>
          </p:cNvSpPr>
          <p:nvPr/>
        </p:nvSpPr>
        <p:spPr bwMode="auto">
          <a:xfrm>
            <a:off x="731838" y="328453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0</a:t>
            </a:r>
          </a:p>
        </p:txBody>
      </p:sp>
      <p:sp>
        <p:nvSpPr>
          <p:cNvPr id="20495" name="Text Box 15"/>
          <p:cNvSpPr txBox="1">
            <a:spLocks noChangeArrowheads="1"/>
          </p:cNvSpPr>
          <p:nvPr/>
        </p:nvSpPr>
        <p:spPr bwMode="auto">
          <a:xfrm>
            <a:off x="1447800" y="3284538"/>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1</a:t>
            </a:r>
          </a:p>
        </p:txBody>
      </p:sp>
      <p:sp>
        <p:nvSpPr>
          <p:cNvPr id="20496" name="Text Box 16"/>
          <p:cNvSpPr txBox="1">
            <a:spLocks noChangeArrowheads="1"/>
          </p:cNvSpPr>
          <p:nvPr/>
        </p:nvSpPr>
        <p:spPr bwMode="auto">
          <a:xfrm>
            <a:off x="2171700" y="3284538"/>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2</a:t>
            </a:r>
          </a:p>
        </p:txBody>
      </p:sp>
      <p:sp>
        <p:nvSpPr>
          <p:cNvPr id="20497" name="Text Box 17"/>
          <p:cNvSpPr txBox="1">
            <a:spLocks noChangeArrowheads="1"/>
          </p:cNvSpPr>
          <p:nvPr/>
        </p:nvSpPr>
        <p:spPr bwMode="auto">
          <a:xfrm>
            <a:off x="2916238" y="328453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3</a:t>
            </a:r>
          </a:p>
        </p:txBody>
      </p:sp>
      <p:sp>
        <p:nvSpPr>
          <p:cNvPr id="20498" name="Text Box 18"/>
          <p:cNvSpPr txBox="1">
            <a:spLocks noChangeArrowheads="1"/>
          </p:cNvSpPr>
          <p:nvPr/>
        </p:nvSpPr>
        <p:spPr bwMode="auto">
          <a:xfrm>
            <a:off x="3708400" y="3284538"/>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4</a:t>
            </a:r>
          </a:p>
        </p:txBody>
      </p:sp>
      <p:sp>
        <p:nvSpPr>
          <p:cNvPr id="20499" name="Text Box 19"/>
          <p:cNvSpPr txBox="1">
            <a:spLocks noChangeArrowheads="1"/>
          </p:cNvSpPr>
          <p:nvPr/>
        </p:nvSpPr>
        <p:spPr bwMode="auto">
          <a:xfrm>
            <a:off x="4500563" y="328453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5</a:t>
            </a:r>
          </a:p>
        </p:txBody>
      </p:sp>
      <p:sp>
        <p:nvSpPr>
          <p:cNvPr id="20500" name="Text Box 20"/>
          <p:cNvSpPr txBox="1">
            <a:spLocks noChangeArrowheads="1"/>
          </p:cNvSpPr>
          <p:nvPr/>
        </p:nvSpPr>
        <p:spPr bwMode="auto">
          <a:xfrm>
            <a:off x="5216525" y="3284538"/>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6</a:t>
            </a:r>
          </a:p>
        </p:txBody>
      </p:sp>
      <p:sp>
        <p:nvSpPr>
          <p:cNvPr id="20501" name="Text Box 21"/>
          <p:cNvSpPr txBox="1">
            <a:spLocks noChangeArrowheads="1"/>
          </p:cNvSpPr>
          <p:nvPr/>
        </p:nvSpPr>
        <p:spPr bwMode="auto">
          <a:xfrm>
            <a:off x="5940425" y="3284538"/>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7</a:t>
            </a:r>
          </a:p>
        </p:txBody>
      </p:sp>
      <p:sp>
        <p:nvSpPr>
          <p:cNvPr id="20502" name="Text Box 22"/>
          <p:cNvSpPr txBox="1">
            <a:spLocks noChangeArrowheads="1"/>
          </p:cNvSpPr>
          <p:nvPr/>
        </p:nvSpPr>
        <p:spPr bwMode="auto">
          <a:xfrm>
            <a:off x="6659563" y="328453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8</a:t>
            </a:r>
          </a:p>
        </p:txBody>
      </p:sp>
      <p:sp>
        <p:nvSpPr>
          <p:cNvPr id="20503" name="Text Box 23"/>
          <p:cNvSpPr txBox="1">
            <a:spLocks noChangeArrowheads="1"/>
          </p:cNvSpPr>
          <p:nvPr/>
        </p:nvSpPr>
        <p:spPr bwMode="auto">
          <a:xfrm>
            <a:off x="7370763" y="328453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9</a:t>
            </a:r>
          </a:p>
        </p:txBody>
      </p:sp>
      <p:sp>
        <p:nvSpPr>
          <p:cNvPr id="20504" name="Text Box 24"/>
          <p:cNvSpPr txBox="1">
            <a:spLocks noChangeArrowheads="1"/>
          </p:cNvSpPr>
          <p:nvPr/>
        </p:nvSpPr>
        <p:spPr bwMode="auto">
          <a:xfrm>
            <a:off x="7942263" y="3284538"/>
            <a:ext cx="504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b="1" dirty="0"/>
              <a:t>10</a:t>
            </a:r>
          </a:p>
        </p:txBody>
      </p:sp>
      <p:sp>
        <p:nvSpPr>
          <p:cNvPr id="20505" name="Oval 25"/>
          <p:cNvSpPr>
            <a:spLocks noChangeArrowheads="1"/>
          </p:cNvSpPr>
          <p:nvPr/>
        </p:nvSpPr>
        <p:spPr bwMode="auto">
          <a:xfrm>
            <a:off x="2900363" y="3636963"/>
            <a:ext cx="306387" cy="304800"/>
          </a:xfrm>
          <a:prstGeom prst="ellipse">
            <a:avLst/>
          </a:prstGeom>
          <a:noFill/>
          <a:ln w="66675">
            <a:solidFill>
              <a:srgbClr val="66FF00"/>
            </a:solidFill>
            <a:round/>
            <a:headEnd/>
            <a:tailEnd/>
          </a:ln>
          <a:effectLst/>
          <a:extLst>
            <a:ext uri="{909E8E84-426E-40dd-AFC4-6F175D3DCCD1}">
              <a14:hiddenFill xmlns:a14="http://schemas.microsoft.com/office/drawing/2010/main">
                <a:solidFill>
                  <a:srgbClr val="66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06" name="Oval 26"/>
          <p:cNvSpPr>
            <a:spLocks noChangeArrowheads="1"/>
          </p:cNvSpPr>
          <p:nvPr/>
        </p:nvSpPr>
        <p:spPr bwMode="auto">
          <a:xfrm>
            <a:off x="1460500" y="3636963"/>
            <a:ext cx="306388" cy="304800"/>
          </a:xfrm>
          <a:prstGeom prst="ellipse">
            <a:avLst/>
          </a:prstGeom>
          <a:noFill/>
          <a:ln w="666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07" name="Oval 27"/>
          <p:cNvSpPr>
            <a:spLocks noChangeArrowheads="1"/>
          </p:cNvSpPr>
          <p:nvPr/>
        </p:nvSpPr>
        <p:spPr bwMode="auto">
          <a:xfrm>
            <a:off x="4483100" y="3636963"/>
            <a:ext cx="306388" cy="304800"/>
          </a:xfrm>
          <a:prstGeom prst="ellipse">
            <a:avLst/>
          </a:prstGeom>
          <a:noFill/>
          <a:ln w="66675">
            <a:solidFill>
              <a:srgbClr val="66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08" name="Oval 28"/>
          <p:cNvSpPr>
            <a:spLocks noChangeArrowheads="1"/>
          </p:cNvSpPr>
          <p:nvPr/>
        </p:nvSpPr>
        <p:spPr bwMode="auto">
          <a:xfrm>
            <a:off x="6659563" y="3644900"/>
            <a:ext cx="306387" cy="304800"/>
          </a:xfrm>
          <a:prstGeom prst="ellipse">
            <a:avLst/>
          </a:prstGeom>
          <a:noFill/>
          <a:ln w="66675">
            <a:solidFill>
              <a:srgbClr val="66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dirty="0"/>
          </a:p>
        </p:txBody>
      </p:sp>
      <p:sp>
        <p:nvSpPr>
          <p:cNvPr id="20509" name="Text Box 29"/>
          <p:cNvSpPr txBox="1">
            <a:spLocks noChangeArrowheads="1"/>
          </p:cNvSpPr>
          <p:nvPr/>
        </p:nvSpPr>
        <p:spPr bwMode="auto">
          <a:xfrm>
            <a:off x="5562600" y="609600"/>
            <a:ext cx="1981200"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3600" b="1" dirty="0"/>
              <a:t>scaling</a:t>
            </a:r>
          </a:p>
        </p:txBody>
      </p:sp>
      <p:sp>
        <p:nvSpPr>
          <p:cNvPr id="20512" name="Text Box 32"/>
          <p:cNvSpPr txBox="1">
            <a:spLocks noChangeArrowheads="1"/>
          </p:cNvSpPr>
          <p:nvPr/>
        </p:nvSpPr>
        <p:spPr bwMode="auto">
          <a:xfrm>
            <a:off x="2286000" y="4191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dirty="0"/>
              <a:t>Where are you now?</a:t>
            </a:r>
          </a:p>
        </p:txBody>
      </p:sp>
      <p:sp>
        <p:nvSpPr>
          <p:cNvPr id="20513" name="Text Box 33"/>
          <p:cNvSpPr txBox="1">
            <a:spLocks noChangeArrowheads="1"/>
          </p:cNvSpPr>
          <p:nvPr/>
        </p:nvSpPr>
        <p:spPr bwMode="auto">
          <a:xfrm>
            <a:off x="3733800" y="48006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dirty="0"/>
              <a:t>Where could you be?</a:t>
            </a:r>
          </a:p>
        </p:txBody>
      </p:sp>
      <p:sp>
        <p:nvSpPr>
          <p:cNvPr id="20514" name="Line 34"/>
          <p:cNvSpPr>
            <a:spLocks noChangeShapeType="1"/>
          </p:cNvSpPr>
          <p:nvPr/>
        </p:nvSpPr>
        <p:spPr bwMode="auto">
          <a:xfrm>
            <a:off x="3124200" y="3124200"/>
            <a:ext cx="1447800" cy="0"/>
          </a:xfrm>
          <a:prstGeom prst="line">
            <a:avLst/>
          </a:prstGeom>
          <a:noFill/>
          <a:ln w="95250">
            <a:solidFill>
              <a:srgbClr val="CC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15" name="Text Box 35"/>
          <p:cNvSpPr txBox="1">
            <a:spLocks noChangeArrowheads="1"/>
          </p:cNvSpPr>
          <p:nvPr/>
        </p:nvSpPr>
        <p:spPr bwMode="auto">
          <a:xfrm>
            <a:off x="3048000" y="2073275"/>
            <a:ext cx="25908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i="1" dirty="0">
                <a:latin typeface="Comic Sans MS" charset="0"/>
              </a:rPr>
              <a:t>move up the front</a:t>
            </a:r>
          </a:p>
          <a:p>
            <a:pPr eaLnBrk="1" hangingPunct="1">
              <a:lnSpc>
                <a:spcPct val="60000"/>
              </a:lnSpc>
              <a:spcBef>
                <a:spcPct val="50000"/>
              </a:spcBef>
              <a:defRPr/>
            </a:pPr>
            <a:r>
              <a:rPr lang="en-AU" sz="1800" i="1" dirty="0">
                <a:latin typeface="Comic Sans MS" charset="0"/>
              </a:rPr>
              <a:t>do some work in class</a:t>
            </a:r>
            <a:endParaRPr lang="en-AU" sz="1800" i="1" dirty="0"/>
          </a:p>
        </p:txBody>
      </p:sp>
      <p:sp>
        <p:nvSpPr>
          <p:cNvPr id="20516" name="Text Box 36"/>
          <p:cNvSpPr txBox="1">
            <a:spLocks noChangeArrowheads="1"/>
          </p:cNvSpPr>
          <p:nvPr/>
        </p:nvSpPr>
        <p:spPr bwMode="auto">
          <a:xfrm>
            <a:off x="5562600" y="4191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dirty="0"/>
              <a:t>Where would you like to be?</a:t>
            </a:r>
          </a:p>
        </p:txBody>
      </p:sp>
      <p:sp>
        <p:nvSpPr>
          <p:cNvPr id="20517" name="Line 37"/>
          <p:cNvSpPr>
            <a:spLocks noChangeShapeType="1"/>
          </p:cNvSpPr>
          <p:nvPr/>
        </p:nvSpPr>
        <p:spPr bwMode="auto">
          <a:xfrm>
            <a:off x="4876800" y="3124200"/>
            <a:ext cx="1905000" cy="0"/>
          </a:xfrm>
          <a:prstGeom prst="line">
            <a:avLst/>
          </a:prstGeom>
          <a:noFill/>
          <a:ln w="95250">
            <a:solidFill>
              <a:srgbClr val="CC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18" name="Text Box 38"/>
          <p:cNvSpPr txBox="1">
            <a:spLocks noChangeArrowheads="1"/>
          </p:cNvSpPr>
          <p:nvPr/>
        </p:nvSpPr>
        <p:spPr bwMode="auto">
          <a:xfrm>
            <a:off x="6019800" y="2057400"/>
            <a:ext cx="31242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i="1" dirty="0">
                <a:latin typeface="Comic Sans MS" charset="0"/>
              </a:rPr>
              <a:t>finish my work</a:t>
            </a:r>
          </a:p>
          <a:p>
            <a:pPr eaLnBrk="1" hangingPunct="1">
              <a:lnSpc>
                <a:spcPct val="70000"/>
              </a:lnSpc>
              <a:spcBef>
                <a:spcPct val="50000"/>
              </a:spcBef>
              <a:defRPr/>
            </a:pPr>
            <a:r>
              <a:rPr lang="en-AU" sz="1800" i="1" dirty="0">
                <a:latin typeface="Comic Sans MS" charset="0"/>
              </a:rPr>
              <a:t>(Incentive) for a good report</a:t>
            </a:r>
            <a:endParaRPr lang="en-AU" sz="1800" dirty="0"/>
          </a:p>
        </p:txBody>
      </p:sp>
      <p:sp>
        <p:nvSpPr>
          <p:cNvPr id="20519" name="Text Box 39"/>
          <p:cNvSpPr txBox="1">
            <a:spLocks noChangeArrowheads="1"/>
          </p:cNvSpPr>
          <p:nvPr/>
        </p:nvSpPr>
        <p:spPr bwMode="auto">
          <a:xfrm>
            <a:off x="533400" y="4572000"/>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dirty="0"/>
              <a:t>What number were you last week?</a:t>
            </a:r>
          </a:p>
        </p:txBody>
      </p:sp>
      <p:sp>
        <p:nvSpPr>
          <p:cNvPr id="20520" name="Line 40"/>
          <p:cNvSpPr>
            <a:spLocks noChangeShapeType="1"/>
          </p:cNvSpPr>
          <p:nvPr/>
        </p:nvSpPr>
        <p:spPr bwMode="auto">
          <a:xfrm>
            <a:off x="1600200" y="3124200"/>
            <a:ext cx="1447800" cy="0"/>
          </a:xfrm>
          <a:prstGeom prst="line">
            <a:avLst/>
          </a:prstGeom>
          <a:noFill/>
          <a:ln w="95250">
            <a:solidFill>
              <a:srgbClr val="CC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0521" name="Text Box 41"/>
          <p:cNvSpPr txBox="1">
            <a:spLocks noChangeArrowheads="1"/>
          </p:cNvSpPr>
          <p:nvPr/>
        </p:nvSpPr>
        <p:spPr bwMode="auto">
          <a:xfrm>
            <a:off x="609600" y="1828800"/>
            <a:ext cx="2590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800" i="1" dirty="0">
                <a:latin typeface="Comic Sans MS" charset="0"/>
              </a:rPr>
              <a:t>realised I </a:t>
            </a:r>
            <a:r>
              <a:rPr lang="en-AU" sz="1800" i="1" dirty="0" smtClean="0">
                <a:latin typeface="Comic Sans MS" charset="0"/>
              </a:rPr>
              <a:t>wasn’t </a:t>
            </a:r>
            <a:r>
              <a:rPr lang="en-AU" sz="1800" i="1" dirty="0">
                <a:latin typeface="Comic Sans MS" charset="0"/>
              </a:rPr>
              <a:t>getting anywhere</a:t>
            </a:r>
          </a:p>
          <a:p>
            <a:pPr eaLnBrk="1" hangingPunct="1">
              <a:spcBef>
                <a:spcPct val="50000"/>
              </a:spcBef>
              <a:defRPr/>
            </a:pPr>
            <a:r>
              <a:rPr lang="en-AU" sz="1800" i="1" dirty="0">
                <a:latin typeface="Comic Sans MS" charset="0"/>
              </a:rPr>
              <a:t>came to school</a:t>
            </a:r>
            <a:endParaRPr lang="en-AU" sz="1800" i="1" dirty="0"/>
          </a:p>
        </p:txBody>
      </p:sp>
      <p:sp>
        <p:nvSpPr>
          <p:cNvPr id="20522" name="Text Box 42"/>
          <p:cNvSpPr txBox="1">
            <a:spLocks noChangeArrowheads="1"/>
          </p:cNvSpPr>
          <p:nvPr/>
        </p:nvSpPr>
        <p:spPr bwMode="auto">
          <a:xfrm>
            <a:off x="1676400" y="5562600"/>
            <a:ext cx="541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dirty="0">
                <a:sym typeface="Wingdings 2" charset="0"/>
              </a:rPr>
              <a:t> </a:t>
            </a:r>
            <a:r>
              <a:rPr lang="en-AU" sz="2000" dirty="0"/>
              <a:t>What would it look like if you were at ……? </a:t>
            </a:r>
            <a:endParaRPr lang="en-AU" sz="1800" dirty="0"/>
          </a:p>
        </p:txBody>
      </p:sp>
      <p:sp>
        <p:nvSpPr>
          <p:cNvPr id="20523" name="Text Box 43"/>
          <p:cNvSpPr txBox="1">
            <a:spLocks noChangeArrowheads="1"/>
          </p:cNvSpPr>
          <p:nvPr/>
        </p:nvSpPr>
        <p:spPr bwMode="auto">
          <a:xfrm>
            <a:off x="6324600" y="55245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dirty="0"/>
              <a:t>5</a:t>
            </a:r>
            <a:endParaRPr lang="en-AU" sz="1800" dirty="0"/>
          </a:p>
        </p:txBody>
      </p:sp>
      <p:sp>
        <p:nvSpPr>
          <p:cNvPr id="20524" name="Text Box 44"/>
          <p:cNvSpPr txBox="1">
            <a:spLocks noChangeArrowheads="1"/>
          </p:cNvSpPr>
          <p:nvPr/>
        </p:nvSpPr>
        <p:spPr bwMode="auto">
          <a:xfrm>
            <a:off x="6324600" y="55245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dirty="0"/>
              <a:t>8</a:t>
            </a:r>
            <a:endParaRPr lang="en-AU" sz="1800" dirty="0"/>
          </a:p>
        </p:txBody>
      </p:sp>
      <p:pic>
        <p:nvPicPr>
          <p:cNvPr id="20525" name="Picture 45" descr="SFI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63842" y="4850080"/>
            <a:ext cx="184666" cy="461665"/>
          </a:xfrm>
          <a:prstGeom prst="rect">
            <a:avLst/>
          </a:prstGeom>
          <a:noFill/>
        </p:spPr>
        <p:txBody>
          <a:bodyPr wrap="none" rtlCol="0">
            <a:spAutoFit/>
          </a:bodyPr>
          <a:lstStyle/>
          <a:p>
            <a:endParaRPr lang="en-US" dirty="0"/>
          </a:p>
        </p:txBody>
      </p:sp>
      <p:pic>
        <p:nvPicPr>
          <p:cNvPr id="46" name="Picture 45" descr="arrow_drawn.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379618" y="5965198"/>
            <a:ext cx="576064" cy="832260"/>
          </a:xfrm>
          <a:prstGeom prst="rect">
            <a:avLst/>
          </a:prstGeom>
          <a:scene3d>
            <a:camera prst="orthographicFront">
              <a:rot lat="0" lon="0" rev="0"/>
            </a:camera>
            <a:lightRig rig="threePt" dir="t"/>
          </a:scene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509"/>
                                        </p:tgtEl>
                                        <p:attrNameLst>
                                          <p:attrName>style.visibility</p:attrName>
                                        </p:attrNameLst>
                                      </p:cBhvr>
                                      <p:to>
                                        <p:strVal val="visible"/>
                                      </p:to>
                                    </p:set>
                                    <p:anim calcmode="lin" valueType="num">
                                      <p:cBhvr additive="base">
                                        <p:cTn id="7" dur="500" fill="hold"/>
                                        <p:tgtEl>
                                          <p:spTgt spid="20509"/>
                                        </p:tgtEl>
                                        <p:attrNameLst>
                                          <p:attrName>ppt_x</p:attrName>
                                        </p:attrNameLst>
                                      </p:cBhvr>
                                      <p:tavLst>
                                        <p:tav tm="0">
                                          <p:val>
                                            <p:strVal val="1+#ppt_w/2"/>
                                          </p:val>
                                        </p:tav>
                                        <p:tav tm="100000">
                                          <p:val>
                                            <p:strVal val="#ppt_x"/>
                                          </p:val>
                                        </p:tav>
                                      </p:tavLst>
                                    </p:anim>
                                    <p:anim calcmode="lin" valueType="num">
                                      <p:cBhvr additive="base">
                                        <p:cTn id="8" dur="500" fill="hold"/>
                                        <p:tgtEl>
                                          <p:spTgt spid="205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12"/>
                                        </p:tgtEl>
                                        <p:attrNameLst>
                                          <p:attrName>style.visibility</p:attrName>
                                        </p:attrNameLst>
                                      </p:cBhvr>
                                      <p:to>
                                        <p:strVal val="visible"/>
                                      </p:to>
                                    </p:set>
                                    <p:animEffect transition="in" filter="fade">
                                      <p:cBhvr>
                                        <p:cTn id="13" dur="500"/>
                                        <p:tgtEl>
                                          <p:spTgt spid="20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505"/>
                                        </p:tgtEl>
                                        <p:attrNameLst>
                                          <p:attrName>style.visibility</p:attrName>
                                        </p:attrNameLst>
                                      </p:cBhvr>
                                      <p:to>
                                        <p:strVal val="visible"/>
                                      </p:to>
                                    </p:set>
                                    <p:animEffect transition="in" filter="fade">
                                      <p:cBhvr>
                                        <p:cTn id="18" dur="500"/>
                                        <p:tgtEl>
                                          <p:spTgt spid="205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519"/>
                                        </p:tgtEl>
                                        <p:attrNameLst>
                                          <p:attrName>style.visibility</p:attrName>
                                        </p:attrNameLst>
                                      </p:cBhvr>
                                      <p:to>
                                        <p:strVal val="visible"/>
                                      </p:to>
                                    </p:set>
                                    <p:animEffect transition="in" filter="fade">
                                      <p:cBhvr>
                                        <p:cTn id="23" dur="500"/>
                                        <p:tgtEl>
                                          <p:spTgt spid="20519"/>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506"/>
                                        </p:tgtEl>
                                        <p:attrNameLst>
                                          <p:attrName>style.visibility</p:attrName>
                                        </p:attrNameLst>
                                      </p:cBhvr>
                                      <p:to>
                                        <p:strVal val="visible"/>
                                      </p:to>
                                    </p:set>
                                    <p:animEffect transition="in" filter="fade">
                                      <p:cBhvr>
                                        <p:cTn id="31" dur="500"/>
                                        <p:tgtEl>
                                          <p:spTgt spid="20506"/>
                                        </p:tgtEl>
                                      </p:cBhvr>
                                    </p:animEffect>
                                  </p:childTnLst>
                                </p:cTn>
                              </p:par>
                              <p:par>
                                <p:cTn id="32" presetID="30" presetClass="emph" presetSubtype="0" fill="hold" grpId="1" nodeType="withEffect">
                                  <p:stCondLst>
                                    <p:cond delay="0"/>
                                  </p:stCondLst>
                                  <p:childTnLst>
                                    <p:animClr clrSpc="hsl" dir="cw">
                                      <p:cBhvr override="childStyle">
                                        <p:cTn id="33" dur="500" fill="hold"/>
                                        <p:tgtEl>
                                          <p:spTgt spid="20505"/>
                                        </p:tgtEl>
                                        <p:attrNameLst>
                                          <p:attrName>style.color</p:attrName>
                                        </p:attrNameLst>
                                      </p:cBhvr>
                                      <p:by>
                                        <p:hsl h="0" s="12549" l="25098"/>
                                      </p:by>
                                    </p:animClr>
                                    <p:animClr clrSpc="hsl" dir="cw">
                                      <p:cBhvr>
                                        <p:cTn id="34" dur="500" fill="hold"/>
                                        <p:tgtEl>
                                          <p:spTgt spid="20505"/>
                                        </p:tgtEl>
                                        <p:attrNameLst>
                                          <p:attrName>fillcolor</p:attrName>
                                        </p:attrNameLst>
                                      </p:cBhvr>
                                      <p:by>
                                        <p:hsl h="0" s="12549" l="25098"/>
                                      </p:by>
                                    </p:animClr>
                                    <p:animClr clrSpc="hsl" dir="cw">
                                      <p:cBhvr>
                                        <p:cTn id="35" dur="500" fill="hold"/>
                                        <p:tgtEl>
                                          <p:spTgt spid="20505"/>
                                        </p:tgtEl>
                                        <p:attrNameLst>
                                          <p:attrName>stroke.color</p:attrName>
                                        </p:attrNameLst>
                                      </p:cBhvr>
                                      <p:by>
                                        <p:hsl h="0" s="12549" l="25098"/>
                                      </p:by>
                                    </p:animClr>
                                    <p:set>
                                      <p:cBhvr>
                                        <p:cTn id="36" dur="500" fill="hold"/>
                                        <p:tgtEl>
                                          <p:spTgt spid="20505"/>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0"/>
                                        </p:tgtEl>
                                        <p:attrNameLst>
                                          <p:attrName>style.visibility</p:attrName>
                                        </p:attrNameLst>
                                      </p:cBhvr>
                                      <p:to>
                                        <p:strVal val="visible"/>
                                      </p:to>
                                    </p:set>
                                    <p:animEffect transition="in" filter="fade">
                                      <p:cBhvr>
                                        <p:cTn id="41" dur="500"/>
                                        <p:tgtEl>
                                          <p:spTgt spid="205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521"/>
                                        </p:tgtEl>
                                        <p:attrNameLst>
                                          <p:attrName>style.visibility</p:attrName>
                                        </p:attrNameLst>
                                      </p:cBhvr>
                                      <p:to>
                                        <p:strVal val="visible"/>
                                      </p:to>
                                    </p:set>
                                    <p:animEffect transition="in" filter="fade">
                                      <p:cBhvr>
                                        <p:cTn id="46" dur="500"/>
                                        <p:tgtEl>
                                          <p:spTgt spid="205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513"/>
                                        </p:tgtEl>
                                        <p:attrNameLst>
                                          <p:attrName>style.visibility</p:attrName>
                                        </p:attrNameLst>
                                      </p:cBhvr>
                                      <p:to>
                                        <p:strVal val="visible"/>
                                      </p:to>
                                    </p:set>
                                    <p:animEffect transition="in" filter="fade">
                                      <p:cBhvr>
                                        <p:cTn id="51" dur="500"/>
                                        <p:tgtEl>
                                          <p:spTgt spid="205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507"/>
                                        </p:tgtEl>
                                        <p:attrNameLst>
                                          <p:attrName>style.visibility</p:attrName>
                                        </p:attrNameLst>
                                      </p:cBhvr>
                                      <p:to>
                                        <p:strVal val="visible"/>
                                      </p:to>
                                    </p:set>
                                    <p:animEffect transition="in" filter="fade">
                                      <p:cBhvr>
                                        <p:cTn id="56" dur="500"/>
                                        <p:tgtEl>
                                          <p:spTgt spid="2050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522"/>
                                        </p:tgtEl>
                                        <p:attrNameLst>
                                          <p:attrName>style.visibility</p:attrName>
                                        </p:attrNameLst>
                                      </p:cBhvr>
                                      <p:to>
                                        <p:strVal val="visible"/>
                                      </p:to>
                                    </p:set>
                                    <p:animEffect transition="in" filter="fade">
                                      <p:cBhvr>
                                        <p:cTn id="61" dur="500"/>
                                        <p:tgtEl>
                                          <p:spTgt spid="20522"/>
                                        </p:tgtEl>
                                      </p:cBhvr>
                                    </p:animEffect>
                                  </p:childTnLst>
                                </p:cTn>
                              </p:par>
                              <p:par>
                                <p:cTn id="62" presetID="10" presetClass="entr" presetSubtype="0" fill="hold" grpId="0" nodeType="withEffect">
                                  <p:stCondLst>
                                    <p:cond delay="2000"/>
                                  </p:stCondLst>
                                  <p:childTnLst>
                                    <p:set>
                                      <p:cBhvr>
                                        <p:cTn id="63" dur="1" fill="hold">
                                          <p:stCondLst>
                                            <p:cond delay="0"/>
                                          </p:stCondLst>
                                        </p:cTn>
                                        <p:tgtEl>
                                          <p:spTgt spid="20523"/>
                                        </p:tgtEl>
                                        <p:attrNameLst>
                                          <p:attrName>style.visibility</p:attrName>
                                        </p:attrNameLst>
                                      </p:cBhvr>
                                      <p:to>
                                        <p:strVal val="visible"/>
                                      </p:to>
                                    </p:set>
                                    <p:animEffect transition="in" filter="fade">
                                      <p:cBhvr>
                                        <p:cTn id="64" dur="500"/>
                                        <p:tgtEl>
                                          <p:spTgt spid="205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0514"/>
                                        </p:tgtEl>
                                        <p:attrNameLst>
                                          <p:attrName>style.visibility</p:attrName>
                                        </p:attrNameLst>
                                      </p:cBhvr>
                                      <p:to>
                                        <p:strVal val="visible"/>
                                      </p:to>
                                    </p:set>
                                    <p:animEffect transition="in" filter="fade">
                                      <p:cBhvr>
                                        <p:cTn id="69" dur="500"/>
                                        <p:tgtEl>
                                          <p:spTgt spid="20514"/>
                                        </p:tgtEl>
                                      </p:cBhvr>
                                    </p:animEffect>
                                  </p:childTnLst>
                                </p:cTn>
                              </p:par>
                              <p:par>
                                <p:cTn id="70" presetID="10" presetClass="exit" presetSubtype="0" fill="hold" nodeType="withEffect">
                                  <p:stCondLst>
                                    <p:cond delay="0"/>
                                  </p:stCondLst>
                                  <p:childTnLst>
                                    <p:animEffect transition="out" filter="fade">
                                      <p:cBhvr>
                                        <p:cTn id="71" dur="500"/>
                                        <p:tgtEl>
                                          <p:spTgt spid="20520"/>
                                        </p:tgtEl>
                                      </p:cBhvr>
                                    </p:animEffect>
                                    <p:set>
                                      <p:cBhvr>
                                        <p:cTn id="72" dur="1" fill="hold">
                                          <p:stCondLst>
                                            <p:cond delay="499"/>
                                          </p:stCondLst>
                                        </p:cTn>
                                        <p:tgtEl>
                                          <p:spTgt spid="205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515"/>
                                        </p:tgtEl>
                                        <p:attrNameLst>
                                          <p:attrName>style.visibility</p:attrName>
                                        </p:attrNameLst>
                                      </p:cBhvr>
                                      <p:to>
                                        <p:strVal val="visible"/>
                                      </p:to>
                                    </p:set>
                                    <p:animEffect transition="in" filter="fade">
                                      <p:cBhvr>
                                        <p:cTn id="77" dur="500"/>
                                        <p:tgtEl>
                                          <p:spTgt spid="20515"/>
                                        </p:tgtEl>
                                      </p:cBhvr>
                                    </p:animEffect>
                                  </p:childTnLst>
                                </p:cTn>
                              </p:par>
                              <p:par>
                                <p:cTn id="78" presetID="10" presetClass="exit" presetSubtype="0" fill="hold" grpId="1" nodeType="withEffect">
                                  <p:stCondLst>
                                    <p:cond delay="0"/>
                                  </p:stCondLst>
                                  <p:childTnLst>
                                    <p:animEffect transition="out" filter="fade">
                                      <p:cBhvr>
                                        <p:cTn id="79" dur="500"/>
                                        <p:tgtEl>
                                          <p:spTgt spid="20522"/>
                                        </p:tgtEl>
                                      </p:cBhvr>
                                    </p:animEffect>
                                    <p:set>
                                      <p:cBhvr>
                                        <p:cTn id="80" dur="1" fill="hold">
                                          <p:stCondLst>
                                            <p:cond delay="499"/>
                                          </p:stCondLst>
                                        </p:cTn>
                                        <p:tgtEl>
                                          <p:spTgt spid="205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0523"/>
                                        </p:tgtEl>
                                      </p:cBhvr>
                                    </p:animEffect>
                                    <p:set>
                                      <p:cBhvr>
                                        <p:cTn id="83" dur="1" fill="hold">
                                          <p:stCondLst>
                                            <p:cond delay="499"/>
                                          </p:stCondLst>
                                        </p:cTn>
                                        <p:tgtEl>
                                          <p:spTgt spid="205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0516"/>
                                        </p:tgtEl>
                                        <p:attrNameLst>
                                          <p:attrName>style.visibility</p:attrName>
                                        </p:attrNameLst>
                                      </p:cBhvr>
                                      <p:to>
                                        <p:strVal val="visible"/>
                                      </p:to>
                                    </p:set>
                                    <p:animEffect transition="in" filter="fade">
                                      <p:cBhvr>
                                        <p:cTn id="88" dur="500"/>
                                        <p:tgtEl>
                                          <p:spTgt spid="2051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508"/>
                                        </p:tgtEl>
                                        <p:attrNameLst>
                                          <p:attrName>style.visibility</p:attrName>
                                        </p:attrNameLst>
                                      </p:cBhvr>
                                      <p:to>
                                        <p:strVal val="visible"/>
                                      </p:to>
                                    </p:set>
                                    <p:animEffect transition="in" filter="fade">
                                      <p:cBhvr>
                                        <p:cTn id="93" dur="500"/>
                                        <p:tgtEl>
                                          <p:spTgt spid="2050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2" nodeType="clickEffect">
                                  <p:stCondLst>
                                    <p:cond delay="0"/>
                                  </p:stCondLst>
                                  <p:childTnLst>
                                    <p:set>
                                      <p:cBhvr>
                                        <p:cTn id="97" dur="1" fill="hold">
                                          <p:stCondLst>
                                            <p:cond delay="0"/>
                                          </p:stCondLst>
                                        </p:cTn>
                                        <p:tgtEl>
                                          <p:spTgt spid="20522"/>
                                        </p:tgtEl>
                                        <p:attrNameLst>
                                          <p:attrName>style.visibility</p:attrName>
                                        </p:attrNameLst>
                                      </p:cBhvr>
                                      <p:to>
                                        <p:strVal val="visible"/>
                                      </p:to>
                                    </p:set>
                                    <p:animEffect transition="in" filter="fade">
                                      <p:cBhvr>
                                        <p:cTn id="98" dur="500"/>
                                        <p:tgtEl>
                                          <p:spTgt spid="20522"/>
                                        </p:tgtEl>
                                      </p:cBhvr>
                                    </p:animEffect>
                                  </p:childTnLst>
                                </p:cTn>
                              </p:par>
                              <p:par>
                                <p:cTn id="99" presetID="10" presetClass="entr" presetSubtype="0" fill="hold" grpId="0" nodeType="withEffect">
                                  <p:stCondLst>
                                    <p:cond delay="2000"/>
                                  </p:stCondLst>
                                  <p:childTnLst>
                                    <p:set>
                                      <p:cBhvr>
                                        <p:cTn id="100" dur="1" fill="hold">
                                          <p:stCondLst>
                                            <p:cond delay="0"/>
                                          </p:stCondLst>
                                        </p:cTn>
                                        <p:tgtEl>
                                          <p:spTgt spid="20524"/>
                                        </p:tgtEl>
                                        <p:attrNameLst>
                                          <p:attrName>style.visibility</p:attrName>
                                        </p:attrNameLst>
                                      </p:cBhvr>
                                      <p:to>
                                        <p:strVal val="visible"/>
                                      </p:to>
                                    </p:set>
                                    <p:animEffect transition="in" filter="fade">
                                      <p:cBhvr>
                                        <p:cTn id="101" dur="500"/>
                                        <p:tgtEl>
                                          <p:spTgt spid="2052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0517"/>
                                        </p:tgtEl>
                                        <p:attrNameLst>
                                          <p:attrName>style.visibility</p:attrName>
                                        </p:attrNameLst>
                                      </p:cBhvr>
                                      <p:to>
                                        <p:strVal val="visible"/>
                                      </p:to>
                                    </p:set>
                                    <p:animEffect transition="in" filter="fade">
                                      <p:cBhvr>
                                        <p:cTn id="106" dur="500"/>
                                        <p:tgtEl>
                                          <p:spTgt spid="20517"/>
                                        </p:tgtEl>
                                      </p:cBhvr>
                                    </p:animEffect>
                                  </p:childTnLst>
                                </p:cTn>
                              </p:par>
                              <p:par>
                                <p:cTn id="107" presetID="10" presetClass="exit" presetSubtype="0" fill="hold" nodeType="withEffect">
                                  <p:stCondLst>
                                    <p:cond delay="0"/>
                                  </p:stCondLst>
                                  <p:childTnLst>
                                    <p:animEffect transition="out" filter="fade">
                                      <p:cBhvr>
                                        <p:cTn id="108" dur="500"/>
                                        <p:tgtEl>
                                          <p:spTgt spid="20514"/>
                                        </p:tgtEl>
                                      </p:cBhvr>
                                    </p:animEffect>
                                    <p:set>
                                      <p:cBhvr>
                                        <p:cTn id="109" dur="1" fill="hold">
                                          <p:stCondLst>
                                            <p:cond delay="499"/>
                                          </p:stCondLst>
                                        </p:cTn>
                                        <p:tgtEl>
                                          <p:spTgt spid="20514"/>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0518"/>
                                        </p:tgtEl>
                                        <p:attrNameLst>
                                          <p:attrName>style.visibility</p:attrName>
                                        </p:attrNameLst>
                                      </p:cBhvr>
                                      <p:to>
                                        <p:strVal val="visible"/>
                                      </p:to>
                                    </p:set>
                                    <p:animEffect transition="in" filter="fade">
                                      <p:cBhvr>
                                        <p:cTn id="114" dur="500"/>
                                        <p:tgtEl>
                                          <p:spTgt spid="20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5" grpId="0" animBg="1"/>
      <p:bldP spid="20505" grpId="1" animBg="1"/>
      <p:bldP spid="20506" grpId="0" animBg="1"/>
      <p:bldP spid="20507" grpId="0" animBg="1"/>
      <p:bldP spid="20508" grpId="0" animBg="1"/>
      <p:bldP spid="20509" grpId="0"/>
      <p:bldP spid="20512" grpId="0"/>
      <p:bldP spid="20513" grpId="0"/>
      <p:bldP spid="20515" grpId="0"/>
      <p:bldP spid="20516" grpId="0"/>
      <p:bldP spid="20518" grpId="0"/>
      <p:bldP spid="20519" grpId="0"/>
      <p:bldP spid="20521" grpId="0"/>
      <p:bldP spid="20522" grpId="0"/>
      <p:bldP spid="20522" grpId="1"/>
      <p:bldP spid="20522" grpId="2"/>
      <p:bldP spid="20523" grpId="0"/>
      <p:bldP spid="20523" grpId="1"/>
      <p:bldP spid="205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762000" y="1447800"/>
            <a:ext cx="7772400" cy="914400"/>
          </a:xfrm>
        </p:spPr>
        <p:txBody>
          <a:bodyPr/>
          <a:lstStyle/>
          <a:p>
            <a:pPr eaLnBrk="1" hangingPunct="1">
              <a:lnSpc>
                <a:spcPct val="130000"/>
              </a:lnSpc>
              <a:tabLst>
                <a:tab pos="4192588" algn="l"/>
              </a:tabLst>
            </a:pPr>
            <a:r>
              <a:rPr lang="en-US" sz="2800" dirty="0">
                <a:solidFill>
                  <a:srgbClr val="000000"/>
                </a:solidFill>
                <a:latin typeface="Arial" charset="0"/>
                <a:ea typeface="ＭＳ Ｐゴシック" charset="0"/>
                <a:cs typeface="ＭＳ Ｐゴシック" charset="0"/>
              </a:rPr>
              <a:t>‘Nothing is as dangerous as an idea </a:t>
            </a:r>
            <a:endParaRPr lang="en-US" dirty="0">
              <a:solidFill>
                <a:srgbClr val="000000"/>
              </a:solidFill>
              <a:latin typeface="Arial" charset="0"/>
              <a:ea typeface="ＭＳ Ｐゴシック" charset="0"/>
              <a:cs typeface="ＭＳ Ｐゴシック" charset="0"/>
            </a:endParaRPr>
          </a:p>
        </p:txBody>
      </p:sp>
      <p:sp>
        <p:nvSpPr>
          <p:cNvPr id="3075" name="Rectangle 3"/>
          <p:cNvSpPr>
            <a:spLocks noChangeArrowheads="1"/>
          </p:cNvSpPr>
          <p:nvPr/>
        </p:nvSpPr>
        <p:spPr bwMode="auto">
          <a:xfrm>
            <a:off x="3200400" y="3962400"/>
            <a:ext cx="322845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t>(from A guide to possibility land (1997)</a:t>
            </a:r>
            <a:br>
              <a:rPr lang="en-US" sz="1400" dirty="0"/>
            </a:br>
            <a:r>
              <a:rPr lang="en-US" sz="1400" dirty="0"/>
              <a:t>by Bill O’Hanlon and Sandy Beadle)</a:t>
            </a:r>
            <a:endParaRPr lang="en-AU" sz="1400" dirty="0"/>
          </a:p>
        </p:txBody>
      </p:sp>
      <p:sp>
        <p:nvSpPr>
          <p:cNvPr id="3076" name="Rectangle 4"/>
          <p:cNvSpPr>
            <a:spLocks noChangeArrowheads="1"/>
          </p:cNvSpPr>
          <p:nvPr/>
        </p:nvSpPr>
        <p:spPr bwMode="auto">
          <a:xfrm>
            <a:off x="2057400" y="2286000"/>
            <a:ext cx="54229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a:solidFill>
                  <a:srgbClr val="000000"/>
                </a:solidFill>
              </a:rPr>
              <a:t>when it is the only one you have.’</a:t>
            </a:r>
            <a:endParaRPr lang="en-AU" sz="2800" dirty="0">
              <a:solidFill>
                <a:srgbClr val="000000"/>
              </a:solidFill>
            </a:endParaRPr>
          </a:p>
        </p:txBody>
      </p:sp>
      <p:sp>
        <p:nvSpPr>
          <p:cNvPr id="3077" name="Rectangle 5"/>
          <p:cNvSpPr>
            <a:spLocks noChangeArrowheads="1"/>
          </p:cNvSpPr>
          <p:nvPr/>
        </p:nvSpPr>
        <p:spPr bwMode="auto">
          <a:xfrm>
            <a:off x="3429000" y="2895600"/>
            <a:ext cx="254642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i="1" dirty="0">
                <a:solidFill>
                  <a:srgbClr val="000000"/>
                </a:solidFill>
              </a:rPr>
              <a:t>Emile </a:t>
            </a:r>
            <a:r>
              <a:rPr lang="en-US" sz="2800" i="1" dirty="0" err="1">
                <a:solidFill>
                  <a:srgbClr val="000000"/>
                </a:solidFill>
              </a:rPr>
              <a:t>Chartier</a:t>
            </a:r>
            <a:endParaRPr lang="en-AU" sz="2800" i="1"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1000"/>
                                        <p:tgtEl>
                                          <p:spTgt spid="3077"/>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bldP spid="3076" grpId="0"/>
      <p:bldP spid="30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6154" name="Text Box 10"/>
          <p:cNvSpPr txBox="1">
            <a:spLocks noChangeArrowheads="1"/>
          </p:cNvSpPr>
          <p:nvPr/>
        </p:nvSpPr>
        <p:spPr bwMode="auto">
          <a:xfrm>
            <a:off x="2366963" y="1268413"/>
            <a:ext cx="4581525" cy="7080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000" dirty="0"/>
              <a:t>The Invisible Ball</a:t>
            </a:r>
            <a:endParaRPr lang="en-AU" dirty="0"/>
          </a:p>
        </p:txBody>
      </p:sp>
      <p:pic>
        <p:nvPicPr>
          <p:cNvPr id="20483" name="Picture 1" descr="invisible_b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242888"/>
            <a:ext cx="2771775" cy="235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539750" y="2060575"/>
            <a:ext cx="39608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sz="1400"/>
              <a:t>A group of 14·year-old boys was playing in the playground. As their game developed they began throwing an "invisible ball" to each other - catching, throwing, ducking and chasing this ball, and having great fun. The bell rang for class and, without much thought, they "took" the invisible ball into their classes with them. The reactions of various teachers strengthened the boys' resolve to take this invisible ball into every class and to see what happened.</a:t>
            </a:r>
            <a:endParaRPr lang="en-AU" sz="1400"/>
          </a:p>
          <a:p>
            <a:pPr algn="just"/>
            <a:r>
              <a:rPr lang="en-US" sz="1400"/>
              <a:t> </a:t>
            </a:r>
            <a:endParaRPr lang="en-AU" sz="1400"/>
          </a:p>
          <a:p>
            <a:pPr algn="just"/>
            <a:r>
              <a:rPr lang="en-US" sz="1400"/>
              <a:t>The invisible ball met with a variety of teacher responses. One teacher firmly said, "Okay, give me the ball". The boy concerned handed the (invisible) ball to the teacher, who received it solemnly and put it in his pocket. The ball did not reappear. </a:t>
            </a:r>
            <a:endParaRPr lang="en-AU" sz="1400"/>
          </a:p>
          <a:p>
            <a:pPr algn="just"/>
            <a:r>
              <a:rPr lang="en-US" sz="1400"/>
              <a:t> </a:t>
            </a:r>
            <a:endParaRPr lang="en-AU" sz="1400"/>
          </a:p>
          <a:p>
            <a:pPr algn="just"/>
            <a:r>
              <a:rPr lang="en-US" sz="1400"/>
              <a:t>In another class, the teacher said nothing. However, as he spoke to the class, every now and then he would duck move aside, or look </a:t>
            </a:r>
            <a:endParaRPr lang="en-AU" sz="1400"/>
          </a:p>
        </p:txBody>
      </p:sp>
      <p:sp>
        <p:nvSpPr>
          <p:cNvPr id="20485" name="TextBox 6"/>
          <p:cNvSpPr txBox="1">
            <a:spLocks noChangeArrowheads="1"/>
          </p:cNvSpPr>
          <p:nvPr/>
        </p:nvSpPr>
        <p:spPr bwMode="auto">
          <a:xfrm>
            <a:off x="4859338" y="2060575"/>
            <a:ext cx="38893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sz="1400"/>
              <a:t>over his shoulder as the "ball" flew by. The ball did not appear in his class again. A third teacher became incensed at this defiance and sent the boys to the principal, who placed them on detention. When the boys questioned why they were on detention, the principal explained, "For throwing a ball in class". "But", they protested, "there was NO ball!”</a:t>
            </a:r>
            <a:endParaRPr lang="en-AU" altLang="ja-JP" sz="1400"/>
          </a:p>
          <a:p>
            <a:pPr algn="just"/>
            <a:endParaRPr lang="en-US" sz="1400">
              <a:solidFill>
                <a:srgbClr val="000000"/>
              </a:solidFill>
            </a:endParaRPr>
          </a:p>
          <a:p>
            <a:pPr algn="just"/>
            <a:r>
              <a:rPr lang="en-US" sz="1400">
                <a:solidFill>
                  <a:srgbClr val="000000"/>
                </a:solidFill>
              </a:rPr>
              <a:t>This story, shared with me by a colleague reminiscing about his own school days, demonstrates much of what this book is about. Teachers face a daunting task - seeking to maintain some control over disparate groups of (sometimes unmotivated) students - and it is easy for confrontation to develop. However, there is often a different way to approach situations.</a:t>
            </a:r>
            <a:endParaRPr lang="en-AU" sz="1400">
              <a:solidFill>
                <a:srgbClr val="000000"/>
              </a:solidFill>
            </a:endParaRPr>
          </a:p>
          <a:p>
            <a:pPr algn="just"/>
            <a:endParaRPr lang="en-US"/>
          </a:p>
          <a:p>
            <a:pPr algn="just"/>
            <a:r>
              <a:rPr lang="en-US" sz="1200"/>
              <a:t>from Michael Durrant (1994) </a:t>
            </a:r>
            <a:r>
              <a:rPr lang="en-US" sz="1200" i="1"/>
              <a:t>Creative solutions to school problems</a:t>
            </a:r>
            <a:r>
              <a:rPr lang="en-US" sz="1200"/>
              <a:t>. Eastwood Family Therapy Centre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90600" y="2057400"/>
            <a:ext cx="7467600" cy="3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574675" indent="-38417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Since Descartes, the "scientific method" had progressed under two related assumptions:</a:t>
            </a:r>
          </a:p>
          <a:p>
            <a:pPr lvl="1">
              <a:spcBef>
                <a:spcPct val="50000"/>
              </a:spcBef>
              <a:buFont typeface="Wingdings 2" charset="0"/>
              <a:buChar char="P"/>
            </a:pPr>
            <a:r>
              <a:rPr lang="en-US"/>
              <a:t>a system could be broken down into its individual components so that each component could be analyzed as an independent entity </a:t>
            </a:r>
          </a:p>
          <a:p>
            <a:pPr lvl="1">
              <a:spcBef>
                <a:spcPct val="50000"/>
              </a:spcBef>
              <a:buFont typeface="Wingdings 2" charset="0"/>
              <a:buChar char="P"/>
            </a:pPr>
            <a:r>
              <a:rPr lang="en-US"/>
              <a:t>and the components could be added in a linear fashion to describe the totality of the system.</a:t>
            </a:r>
          </a:p>
        </p:txBody>
      </p:sp>
      <p:pic>
        <p:nvPicPr>
          <p:cNvPr id="6152" name="Picture 8"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6154" name="Text Box 10"/>
          <p:cNvSpPr txBox="1">
            <a:spLocks noChangeArrowheads="1"/>
          </p:cNvSpPr>
          <p:nvPr/>
        </p:nvSpPr>
        <p:spPr bwMode="auto">
          <a:xfrm>
            <a:off x="5029200" y="914400"/>
            <a:ext cx="29718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000" dirty="0"/>
              <a:t>Background</a:t>
            </a:r>
            <a:endParaRPr lang="en-AU"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990600" y="2209800"/>
            <a:ext cx="73914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Von Bertalanffy proposed that both assumptions were wrong. </a:t>
            </a:r>
          </a:p>
          <a:p>
            <a:endParaRPr lang="en-US"/>
          </a:p>
          <a:p>
            <a:r>
              <a:rPr lang="en-US"/>
              <a:t>On the contrary, a system is characterised by the interactions of its components and the nonlinearity of those interactions. </a:t>
            </a:r>
          </a:p>
        </p:txBody>
      </p:sp>
      <p:sp>
        <p:nvSpPr>
          <p:cNvPr id="24578" name="Rectangle 4"/>
          <p:cNvSpPr>
            <a:spLocks noChangeArrowheads="1"/>
          </p:cNvSpPr>
          <p:nvPr/>
        </p:nvSpPr>
        <p:spPr bwMode="auto">
          <a:xfrm>
            <a:off x="3505200" y="6324600"/>
            <a:ext cx="53848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i="1">
                <a:solidFill>
                  <a:schemeClr val="bg1"/>
                </a:solidFill>
              </a:rPr>
              <a:t>from:</a:t>
            </a:r>
            <a:r>
              <a:rPr lang="en-US" sz="1200" i="1">
                <a:solidFill>
                  <a:srgbClr val="FF0033"/>
                </a:solidFill>
              </a:rPr>
              <a:t> </a:t>
            </a:r>
            <a:r>
              <a:rPr lang="en-US" sz="1200" i="1">
                <a:solidFill>
                  <a:srgbClr val="FF0033"/>
                </a:solidFill>
                <a:hlinkClick r:id="rId3"/>
              </a:rPr>
              <a:t>http://www.survey-software-solutions.com/walonick/systems-theory.htm</a:t>
            </a:r>
            <a:endParaRPr lang="en-US" sz="1200" i="1">
              <a:solidFill>
                <a:srgbClr val="FF0033"/>
              </a:solidFill>
            </a:endParaRPr>
          </a:p>
        </p:txBody>
      </p:sp>
      <p:pic>
        <p:nvPicPr>
          <p:cNvPr id="8204" name="Picture 12" descr="SFI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205" name="Text Box 13"/>
          <p:cNvSpPr txBox="1">
            <a:spLocks noChangeArrowheads="1"/>
          </p:cNvSpPr>
          <p:nvPr/>
        </p:nvSpPr>
        <p:spPr bwMode="auto">
          <a:xfrm>
            <a:off x="5029200" y="914400"/>
            <a:ext cx="29718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000" dirty="0"/>
              <a:t>Background</a:t>
            </a:r>
            <a:endParaRPr lang="en-AU" dirty="0"/>
          </a:p>
        </p:txBody>
      </p:sp>
      <p:sp>
        <p:nvSpPr>
          <p:cNvPr id="8206" name="Rectangle 14"/>
          <p:cNvSpPr>
            <a:spLocks noChangeArrowheads="1"/>
          </p:cNvSpPr>
          <p:nvPr/>
        </p:nvSpPr>
        <p:spPr bwMode="auto">
          <a:xfrm rot="-715437">
            <a:off x="1066800" y="4953000"/>
            <a:ext cx="27924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effectLst>
                  <a:outerShdw blurRad="38100" dist="38100" dir="2700000" algn="tl">
                    <a:srgbClr val="DDDDDD"/>
                  </a:outerShdw>
                </a:effectLst>
              </a:rPr>
              <a:t>Brief family therapy</a:t>
            </a:r>
            <a:endParaRPr lang="en-AU" dirty="0">
              <a:effectLst>
                <a:outerShdw blurRad="38100" dist="38100" dir="2700000" algn="tl">
                  <a:srgbClr val="DDDDDD"/>
                </a:outerShdw>
              </a:effectLst>
            </a:endParaRPr>
          </a:p>
        </p:txBody>
      </p:sp>
      <p:sp>
        <p:nvSpPr>
          <p:cNvPr id="8207" name="Rectangle 15"/>
          <p:cNvSpPr>
            <a:spLocks noChangeArrowheads="1"/>
          </p:cNvSpPr>
          <p:nvPr/>
        </p:nvSpPr>
        <p:spPr bwMode="auto">
          <a:xfrm rot="462883">
            <a:off x="5791200" y="5562600"/>
            <a:ext cx="2895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effectLst>
                  <a:outerShdw blurRad="38100" dist="38100" dir="2700000" algn="tl">
                    <a:srgbClr val="DDDDDD"/>
                  </a:outerShdw>
                </a:effectLst>
              </a:rPr>
              <a:t>Management theory</a:t>
            </a:r>
            <a:endParaRPr lang="en-AU" dirty="0">
              <a:effectLst>
                <a:outerShdw blurRad="38100" dist="38100" dir="2700000" algn="tl">
                  <a:srgbClr val="DDDDDD"/>
                </a:outerShdw>
              </a:effectLst>
            </a:endParaRPr>
          </a:p>
        </p:txBody>
      </p:sp>
      <p:sp>
        <p:nvSpPr>
          <p:cNvPr id="8208" name="Rectangle 16"/>
          <p:cNvSpPr>
            <a:spLocks noChangeArrowheads="1"/>
          </p:cNvSpPr>
          <p:nvPr/>
        </p:nvSpPr>
        <p:spPr bwMode="auto">
          <a:xfrm rot="612627">
            <a:off x="3124200" y="5638800"/>
            <a:ext cx="19970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effectLst>
                  <a:outerShdw blurRad="38100" dist="38100" dir="2700000" algn="tl">
                    <a:srgbClr val="DDDDDD"/>
                  </a:outerShdw>
                </a:effectLst>
              </a:rPr>
              <a:t>Chaos theory</a:t>
            </a:r>
            <a:endParaRPr lang="en-AU" dirty="0">
              <a:effectLst>
                <a:outerShdw blurRad="38100" dist="38100" dir="2700000" algn="tl">
                  <a:srgbClr val="DDDDDD"/>
                </a:outerShdw>
              </a:effectLst>
            </a:endParaRPr>
          </a:p>
        </p:txBody>
      </p:sp>
      <p:sp>
        <p:nvSpPr>
          <p:cNvPr id="8209" name="Rectangle 17"/>
          <p:cNvSpPr>
            <a:spLocks noChangeArrowheads="1"/>
          </p:cNvSpPr>
          <p:nvPr/>
        </p:nvSpPr>
        <p:spPr bwMode="auto">
          <a:xfrm rot="-369723">
            <a:off x="4495800" y="4648200"/>
            <a:ext cx="3894138"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effectLst>
                  <a:outerShdw blurRad="38100" dist="38100" dir="2700000" algn="tl">
                    <a:srgbClr val="DDDDDD"/>
                  </a:outerShdw>
                </a:effectLst>
              </a:rPr>
              <a:t>Neo-linguistic programming</a:t>
            </a:r>
            <a:endParaRPr lang="en-AU" dirty="0">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06"/>
                                        </p:tgtEl>
                                        <p:attrNameLst>
                                          <p:attrName>style.visibility</p:attrName>
                                        </p:attrNameLst>
                                      </p:cBhvr>
                                      <p:to>
                                        <p:strVal val="visible"/>
                                      </p:to>
                                    </p:set>
                                    <p:animEffect transition="in" filter="fade">
                                      <p:cBhvr>
                                        <p:cTn id="7" dur="1000"/>
                                        <p:tgtEl>
                                          <p:spTgt spid="82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07"/>
                                        </p:tgtEl>
                                        <p:attrNameLst>
                                          <p:attrName>style.visibility</p:attrName>
                                        </p:attrNameLst>
                                      </p:cBhvr>
                                      <p:to>
                                        <p:strVal val="visible"/>
                                      </p:to>
                                    </p:set>
                                    <p:animEffect transition="in" filter="fade">
                                      <p:cBhvr>
                                        <p:cTn id="10" dur="1000"/>
                                        <p:tgtEl>
                                          <p:spTgt spid="820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08"/>
                                        </p:tgtEl>
                                        <p:attrNameLst>
                                          <p:attrName>style.visibility</p:attrName>
                                        </p:attrNameLst>
                                      </p:cBhvr>
                                      <p:to>
                                        <p:strVal val="visible"/>
                                      </p:to>
                                    </p:set>
                                    <p:animEffect transition="in" filter="fade">
                                      <p:cBhvr>
                                        <p:cTn id="13" dur="1000"/>
                                        <p:tgtEl>
                                          <p:spTgt spid="82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09"/>
                                        </p:tgtEl>
                                        <p:attrNameLst>
                                          <p:attrName>style.visibility</p:attrName>
                                        </p:attrNameLst>
                                      </p:cBhvr>
                                      <p:to>
                                        <p:strVal val="visible"/>
                                      </p:to>
                                    </p:set>
                                    <p:animEffect transition="in" filter="fade">
                                      <p:cBhvr>
                                        <p:cTn id="16" dur="1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6" grpId="0"/>
      <p:bldP spid="8207" grpId="0"/>
      <p:bldP spid="8208" grpId="0"/>
      <p:bldP spid="82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car_dis_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354263"/>
            <a:ext cx="76485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2057400" y="1447800"/>
            <a:ext cx="51054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i="1" dirty="0"/>
              <a:t>the spaces in-between</a:t>
            </a:r>
          </a:p>
        </p:txBody>
      </p:sp>
      <p:pic>
        <p:nvPicPr>
          <p:cNvPr id="10245" name="Picture 5" descr="SFI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685800" y="3657600"/>
            <a:ext cx="7391400" cy="611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pPr>
              <a:spcBef>
                <a:spcPct val="50000"/>
              </a:spcBef>
            </a:pPr>
            <a:endParaRPr lang="en-US">
              <a:solidFill>
                <a:schemeClr val="bg1"/>
              </a:solidFill>
            </a:endParaRPr>
          </a:p>
        </p:txBody>
      </p:sp>
      <p:sp>
        <p:nvSpPr>
          <p:cNvPr id="13317" name="Rectangle 5"/>
          <p:cNvSpPr>
            <a:spLocks noChangeArrowheads="1"/>
          </p:cNvSpPr>
          <p:nvPr/>
        </p:nvSpPr>
        <p:spPr bwMode="auto">
          <a:xfrm>
            <a:off x="744538" y="1447800"/>
            <a:ext cx="72675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949325" indent="-949325">
              <a:buFont typeface="Arial" charset="0"/>
              <a:buAutoNum type="arabicPeriod"/>
            </a:pPr>
            <a:r>
              <a:rPr lang="en-AU"/>
              <a:t>People are engaged in a constant process of </a:t>
            </a:r>
          </a:p>
          <a:p>
            <a:pPr marL="949325" indent="-949325">
              <a:buFont typeface="Arial" charset="0"/>
              <a:buNone/>
            </a:pPr>
            <a:r>
              <a:rPr lang="en-AU"/>
              <a:t>	making sense of their experience.</a:t>
            </a:r>
            <a:endParaRPr lang="en-US"/>
          </a:p>
        </p:txBody>
      </p:sp>
      <p:sp>
        <p:nvSpPr>
          <p:cNvPr id="13318" name="Rectangle 6"/>
          <p:cNvSpPr>
            <a:spLocks noChangeArrowheads="1"/>
          </p:cNvSpPr>
          <p:nvPr/>
        </p:nvSpPr>
        <p:spPr bwMode="auto">
          <a:xfrm>
            <a:off x="742950" y="2590800"/>
            <a:ext cx="73342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949325" indent="-949325">
              <a:buFont typeface="Arial" charset="0"/>
              <a:buAutoNum type="arabicPeriod" startAt="2"/>
            </a:pPr>
            <a:r>
              <a:rPr lang="en-AU"/>
              <a:t>People experience problems as problems and</a:t>
            </a:r>
          </a:p>
          <a:p>
            <a:pPr marL="949325" indent="-949325">
              <a:buFont typeface="Arial" charset="0"/>
              <a:buNone/>
            </a:pPr>
            <a:r>
              <a:rPr lang="en-AU"/>
              <a:t> 	generally want things to be better.</a:t>
            </a:r>
            <a:endParaRPr lang="en-US"/>
          </a:p>
        </p:txBody>
      </p:sp>
      <p:sp>
        <p:nvSpPr>
          <p:cNvPr id="13319" name="Rectangle 7"/>
          <p:cNvSpPr>
            <a:spLocks noChangeArrowheads="1"/>
          </p:cNvSpPr>
          <p:nvPr/>
        </p:nvSpPr>
        <p:spPr bwMode="auto">
          <a:xfrm>
            <a:off x="742950" y="3733800"/>
            <a:ext cx="59451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3.	Problems do not indicate pathology.</a:t>
            </a:r>
            <a:endParaRPr lang="en-US"/>
          </a:p>
        </p:txBody>
      </p:sp>
      <p:sp>
        <p:nvSpPr>
          <p:cNvPr id="13320" name="Rectangle 8"/>
          <p:cNvSpPr>
            <a:spLocks noChangeArrowheads="1"/>
          </p:cNvSpPr>
          <p:nvPr/>
        </p:nvSpPr>
        <p:spPr bwMode="auto">
          <a:xfrm>
            <a:off x="742950" y="4495800"/>
            <a:ext cx="67071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4.	People have tried to solve their problems.</a:t>
            </a:r>
            <a:endParaRPr lang="en-US"/>
          </a:p>
        </p:txBody>
      </p:sp>
      <p:sp>
        <p:nvSpPr>
          <p:cNvPr id="13321" name="Rectangle 9"/>
          <p:cNvSpPr>
            <a:spLocks noChangeArrowheads="1"/>
          </p:cNvSpPr>
          <p:nvPr/>
        </p:nvSpPr>
        <p:spPr bwMode="auto">
          <a:xfrm>
            <a:off x="742950" y="5410200"/>
            <a:ext cx="74866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5.	People have within them a wealth of resources.</a:t>
            </a:r>
            <a:endParaRPr lang="en-US"/>
          </a:p>
        </p:txBody>
      </p:sp>
      <p:sp>
        <p:nvSpPr>
          <p:cNvPr id="28679" name="Text Box 10"/>
          <p:cNvSpPr txBox="1">
            <a:spLocks noChangeArrowheads="1"/>
          </p:cNvSpPr>
          <p:nvPr/>
        </p:nvSpPr>
        <p:spPr bwMode="auto">
          <a:xfrm>
            <a:off x="1447800" y="6324600"/>
            <a:ext cx="678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400"/>
              <a:t>from Durrant, M 1995, </a:t>
            </a:r>
            <a:r>
              <a:rPr lang="en-AU" sz="1400" i="1"/>
              <a:t>Creative strategies to school problems</a:t>
            </a:r>
            <a:r>
              <a:rPr lang="en-AU" sz="1400"/>
              <a:t>.  W.W.Norton, NY</a:t>
            </a:r>
            <a:endParaRPr lang="en-AU"/>
          </a:p>
        </p:txBody>
      </p:sp>
      <p:pic>
        <p:nvPicPr>
          <p:cNvPr id="13323" name="Picture 11"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3324" name="Text Box 12"/>
          <p:cNvSpPr txBox="1">
            <a:spLocks noChangeArrowheads="1"/>
          </p:cNvSpPr>
          <p:nvPr/>
        </p:nvSpPr>
        <p:spPr bwMode="auto">
          <a:xfrm>
            <a:off x="4572000" y="304800"/>
            <a:ext cx="4038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b="1" dirty="0"/>
              <a:t>Assumptions</a:t>
            </a:r>
            <a:endParaRPr lang="en-AU"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500"/>
                                        <p:tgtEl>
                                          <p:spTgt spid="1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9"/>
                                        </p:tgtEl>
                                        <p:attrNameLst>
                                          <p:attrName>style.visibility</p:attrName>
                                        </p:attrNameLst>
                                      </p:cBhvr>
                                      <p:to>
                                        <p:strVal val="visible"/>
                                      </p:to>
                                    </p:set>
                                    <p:animEffect transition="in" filter="fade">
                                      <p:cBhvr>
                                        <p:cTn id="17" dur="500"/>
                                        <p:tgtEl>
                                          <p:spTgt spid="1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500"/>
                                        <p:tgtEl>
                                          <p:spTgt spid="133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21"/>
                                        </p:tgtEl>
                                        <p:attrNameLst>
                                          <p:attrName>style.visibility</p:attrName>
                                        </p:attrNameLst>
                                      </p:cBhvr>
                                      <p:to>
                                        <p:strVal val="visible"/>
                                      </p:to>
                                    </p:set>
                                    <p:animEffect transition="in" filter="fade">
                                      <p:cBhvr>
                                        <p:cTn id="27"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0" grpId="0"/>
      <p:bldP spid="133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1295400"/>
            <a:ext cx="48942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6.	The problem is the problem.</a:t>
            </a:r>
            <a:endParaRPr lang="en-US"/>
          </a:p>
        </p:txBody>
      </p:sp>
      <p:sp>
        <p:nvSpPr>
          <p:cNvPr id="15363" name="Rectangle 3"/>
          <p:cNvSpPr>
            <a:spLocks noChangeArrowheads="1"/>
          </p:cNvSpPr>
          <p:nvPr/>
        </p:nvSpPr>
        <p:spPr bwMode="auto">
          <a:xfrm>
            <a:off x="685800" y="1997075"/>
            <a:ext cx="685958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952500" indent="-952500"/>
            <a:r>
              <a:rPr lang="en-AU"/>
              <a:t>7.	Change is constant so small adjustments can have big effects.</a:t>
            </a:r>
            <a:endParaRPr lang="en-US"/>
          </a:p>
        </p:txBody>
      </p:sp>
      <p:sp>
        <p:nvSpPr>
          <p:cNvPr id="15364" name="Rectangle 4"/>
          <p:cNvSpPr>
            <a:spLocks noChangeArrowheads="1"/>
          </p:cNvSpPr>
          <p:nvPr/>
        </p:nvSpPr>
        <p:spPr bwMode="auto">
          <a:xfrm>
            <a:off x="685800" y="2835275"/>
            <a:ext cx="6813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954088" indent="-954088">
              <a:buFont typeface="Arial" charset="0"/>
              <a:buAutoNum type="arabicPeriod" startAt="8"/>
            </a:pPr>
            <a:r>
              <a:rPr lang="en-AU"/>
              <a:t>Every problem pattern includes examples </a:t>
            </a:r>
          </a:p>
          <a:p>
            <a:pPr marL="954088" indent="-954088">
              <a:buFont typeface="Arial" charset="0"/>
              <a:buNone/>
            </a:pPr>
            <a:r>
              <a:rPr lang="en-AU"/>
              <a:t>	of EXCEPTIONS.</a:t>
            </a:r>
            <a:endParaRPr lang="en-US"/>
          </a:p>
        </p:txBody>
      </p:sp>
      <p:sp>
        <p:nvSpPr>
          <p:cNvPr id="15365" name="Rectangle 5"/>
          <p:cNvSpPr>
            <a:spLocks noChangeArrowheads="1"/>
          </p:cNvSpPr>
          <p:nvPr/>
        </p:nvSpPr>
        <p:spPr bwMode="auto">
          <a:xfrm>
            <a:off x="685800" y="3825875"/>
            <a:ext cx="684688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954088" indent="-954088">
              <a:buFont typeface="Arial" charset="0"/>
              <a:buAutoNum type="arabicPeriod" startAt="9"/>
            </a:pPr>
            <a:r>
              <a:rPr lang="en-AU"/>
              <a:t>The problem can be </a:t>
            </a:r>
            <a:r>
              <a:rPr lang="ja-JP" altLang="en-AU"/>
              <a:t>“</a:t>
            </a:r>
            <a:r>
              <a:rPr lang="en-AU" altLang="ja-JP"/>
              <a:t>framed</a:t>
            </a:r>
            <a:r>
              <a:rPr lang="ja-JP" altLang="en-AU"/>
              <a:t>”</a:t>
            </a:r>
            <a:r>
              <a:rPr lang="en-AU" altLang="ja-JP"/>
              <a:t> differently -  </a:t>
            </a:r>
          </a:p>
          <a:p>
            <a:pPr marL="954088" indent="-954088">
              <a:buFont typeface="Arial" charset="0"/>
              <a:buNone/>
            </a:pPr>
            <a:r>
              <a:rPr lang="en-AU"/>
              <a:t>	and more helpfully.</a:t>
            </a:r>
          </a:p>
        </p:txBody>
      </p:sp>
      <p:sp>
        <p:nvSpPr>
          <p:cNvPr id="15366" name="Rectangle 6"/>
          <p:cNvSpPr>
            <a:spLocks noChangeArrowheads="1"/>
          </p:cNvSpPr>
          <p:nvPr/>
        </p:nvSpPr>
        <p:spPr bwMode="auto">
          <a:xfrm>
            <a:off x="685800" y="4876800"/>
            <a:ext cx="4044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10.	</a:t>
            </a:r>
            <a:r>
              <a:rPr lang="ja-JP" altLang="en-AU"/>
              <a:t>“</a:t>
            </a:r>
            <a:r>
              <a:rPr lang="en-AU" altLang="ja-JP"/>
              <a:t>If it works, don</a:t>
            </a:r>
            <a:r>
              <a:rPr lang="ja-JP" altLang="en-AU"/>
              <a:t>’</a:t>
            </a:r>
            <a:r>
              <a:rPr lang="en-AU" altLang="ja-JP"/>
              <a:t>t fix it</a:t>
            </a:r>
            <a:r>
              <a:rPr lang="ja-JP" altLang="en-AU"/>
              <a:t>”</a:t>
            </a:r>
            <a:endParaRPr lang="en-US"/>
          </a:p>
        </p:txBody>
      </p:sp>
      <p:sp>
        <p:nvSpPr>
          <p:cNvPr id="15367" name="Rectangle 7"/>
          <p:cNvSpPr>
            <a:spLocks noChangeArrowheads="1"/>
          </p:cNvSpPr>
          <p:nvPr/>
        </p:nvSpPr>
        <p:spPr bwMode="auto">
          <a:xfrm>
            <a:off x="687388" y="5562600"/>
            <a:ext cx="70119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t>11.	You don</a:t>
            </a:r>
            <a:r>
              <a:rPr lang="ja-JP" altLang="en-AU"/>
              <a:t>’</a:t>
            </a:r>
            <a:r>
              <a:rPr lang="en-AU" altLang="ja-JP"/>
              <a:t>t need a know what the problem is.</a:t>
            </a:r>
            <a:endParaRPr lang="en-US"/>
          </a:p>
        </p:txBody>
      </p:sp>
      <p:pic>
        <p:nvPicPr>
          <p:cNvPr id="15369" name="Picture 9"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4572000" y="304800"/>
            <a:ext cx="4038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b="1" dirty="0"/>
              <a:t>Assumptions</a:t>
            </a:r>
            <a:endParaRPr lang="en-AU" dirty="0"/>
          </a:p>
        </p:txBody>
      </p:sp>
      <p:sp>
        <p:nvSpPr>
          <p:cNvPr id="30729" name="Text Box 11"/>
          <p:cNvSpPr txBox="1">
            <a:spLocks noChangeArrowheads="1"/>
          </p:cNvSpPr>
          <p:nvPr/>
        </p:nvSpPr>
        <p:spPr bwMode="auto">
          <a:xfrm>
            <a:off x="1447800" y="6324600"/>
            <a:ext cx="678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400"/>
              <a:t>from Durrant, M 1995, </a:t>
            </a:r>
            <a:r>
              <a:rPr lang="en-AU" sz="1400" i="1"/>
              <a:t>Creative strategies to school problems</a:t>
            </a:r>
            <a:r>
              <a:rPr lang="en-AU" sz="1400"/>
              <a:t>.  W.W.Norton, NY</a:t>
            </a:r>
            <a:endParaRPr lang="en-AU"/>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500"/>
                                        <p:tgtEl>
                                          <p:spTgt spid="153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500"/>
                                        <p:tgtEl>
                                          <p:spTgt spid="153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fade">
                                      <p:cBhvr>
                                        <p:cTn id="22" dur="500"/>
                                        <p:tgtEl>
                                          <p:spTgt spid="153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6"/>
                                        </p:tgtEl>
                                        <p:attrNameLst>
                                          <p:attrName>style.visibility</p:attrName>
                                        </p:attrNameLst>
                                      </p:cBhvr>
                                      <p:to>
                                        <p:strVal val="visible"/>
                                      </p:to>
                                    </p:set>
                                    <p:animEffect transition="in" filter="fade">
                                      <p:cBhvr>
                                        <p:cTn id="27" dur="500"/>
                                        <p:tgtEl>
                                          <p:spTgt spid="153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7"/>
                                        </p:tgtEl>
                                        <p:attrNameLst>
                                          <p:attrName>style.visibility</p:attrName>
                                        </p:attrNameLst>
                                      </p:cBhvr>
                                      <p:to>
                                        <p:strVal val="visible"/>
                                      </p:to>
                                    </p:set>
                                    <p:animEffect transition="in" filter="fade">
                                      <p:cBhvr>
                                        <p:cTn id="32"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p:bldP spid="15364" grpId="0"/>
      <p:bldP spid="15365" grpId="0"/>
      <p:bldP spid="15366" grpId="0"/>
      <p:bldP spid="15367" grpId="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FF0000"/>
      </a:accent2>
      <a:accent3>
        <a:srgbClr val="FFFFFF"/>
      </a:accent3>
      <a:accent4>
        <a:srgbClr val="000000"/>
      </a:accent4>
      <a:accent5>
        <a:srgbClr val="DAEDEF"/>
      </a:accent5>
      <a:accent6>
        <a:srgbClr val="E70000"/>
      </a:accent6>
      <a:hlink>
        <a:srgbClr val="FF0000"/>
      </a:hlink>
      <a:folHlink>
        <a:srgbClr val="FF00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1282</TotalTime>
  <Words>1835</Words>
  <Application>Microsoft Macintosh PowerPoint</Application>
  <PresentationFormat>On-screen Show (4:3)</PresentationFormat>
  <Paragraphs>249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Blank Presentation</vt:lpstr>
      <vt:lpstr>PowerPoint Presentation</vt:lpstr>
      <vt:lpstr>PowerPoint Presentation</vt:lpstr>
      <vt:lpstr>‘Nothing is as dangerous as an idea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Exceptions questions engage the client to look at times when the problem was not present or was being managed better.  “Can you think of time in the past that you did not have a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NSW DET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‘Nothing is as dangerous as an idea </dc:title>
  <dc:creator>NSW DET</dc:creator>
  <cp:lastModifiedBy>NSW DET</cp:lastModifiedBy>
  <cp:revision>44</cp:revision>
  <dcterms:created xsi:type="dcterms:W3CDTF">2010-05-20T12:13:21Z</dcterms:created>
  <dcterms:modified xsi:type="dcterms:W3CDTF">2014-05-20T11:20:31Z</dcterms:modified>
</cp:coreProperties>
</file>