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sldIdLst>
    <p:sldId id="266" r:id="rId2"/>
    <p:sldId id="267" r:id="rId3"/>
    <p:sldId id="269" r:id="rId4"/>
    <p:sldId id="270" r:id="rId5"/>
    <p:sldId id="291" r:id="rId6"/>
    <p:sldId id="292" r:id="rId7"/>
    <p:sldId id="293" r:id="rId8"/>
    <p:sldId id="294" r:id="rId9"/>
    <p:sldId id="295" r:id="rId10"/>
    <p:sldId id="285" r:id="rId11"/>
    <p:sldId id="286" r:id="rId12"/>
    <p:sldId id="287" r:id="rId13"/>
    <p:sldId id="288" r:id="rId14"/>
    <p:sldId id="289" r:id="rId15"/>
    <p:sldId id="290" r:id="rId16"/>
    <p:sldId id="257" r:id="rId17"/>
    <p:sldId id="258" r:id="rId18"/>
    <p:sldId id="259" r:id="rId19"/>
    <p:sldId id="260" r:id="rId20"/>
    <p:sldId id="261" r:id="rId21"/>
    <p:sldId id="262" r:id="rId22"/>
    <p:sldId id="282" r:id="rId23"/>
    <p:sldId id="283" r:id="rId24"/>
    <p:sldId id="284" r:id="rId25"/>
    <p:sldId id="268"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9CC"/>
    <a:srgbClr val="2E82D3"/>
    <a:srgbClr val="2E7ECD"/>
    <a:srgbClr val="286DB0"/>
    <a:srgbClr val="24629E"/>
    <a:srgbClr val="6095C7"/>
    <a:srgbClr val="2374A3"/>
    <a:srgbClr val="267DC4"/>
    <a:srgbClr val="2476B7"/>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103" d="100"/>
          <a:sy n="103" d="100"/>
        </p:scale>
        <p:origin x="-80" y="194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942E29E-DC52-CF46-B017-E0F98AF0141B}" type="datetimeFigureOut">
              <a:rPr lang="en-US" smtClean="0"/>
              <a:t>8/05/2014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6598FD2-DC8A-884E-8EE6-B6CB4051AEF3}" type="slidenum">
              <a:rPr lang="en-US" smtClean="0"/>
              <a:t>‹#›</a:t>
            </a:fld>
            <a:endParaRPr lang="en-US"/>
          </a:p>
        </p:txBody>
      </p:sp>
    </p:spTree>
    <p:extLst>
      <p:ext uri="{BB962C8B-B14F-4D97-AF65-F5344CB8AC3E}">
        <p14:creationId xmlns:p14="http://schemas.microsoft.com/office/powerpoint/2010/main" val="81507613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F6EE43F4-2FD6-A043-A9C6-C6DA7E1C108D}" type="slidenum">
              <a:rPr lang="en-AU" sz="1200">
                <a:latin typeface="Arial" charset="0"/>
              </a:rPr>
              <a:pPr eaLnBrk="1" fontAlgn="base" hangingPunct="1">
                <a:spcBef>
                  <a:spcPct val="0"/>
                </a:spcBef>
                <a:spcAft>
                  <a:spcPct val="0"/>
                </a:spcAft>
              </a:pPr>
              <a:t>1</a:t>
            </a:fld>
            <a:endParaRPr lang="en-AU" sz="1200">
              <a:latin typeface="Arial" charset="0"/>
            </a:endParaRPr>
          </a:p>
        </p:txBody>
      </p:sp>
      <p:sp>
        <p:nvSpPr>
          <p:cNvPr id="1638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638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4D5EB15-85B6-BF47-8A73-4F041D98B079}" type="slidenum">
              <a:rPr lang="en-AU" sz="1200"/>
              <a:pPr/>
              <a:t>10</a:t>
            </a:fld>
            <a:endParaRPr lang="en-AU" sz="1200"/>
          </a:p>
        </p:txBody>
      </p:sp>
      <p:sp>
        <p:nvSpPr>
          <p:cNvPr id="14338"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34819"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8B4FF0C-B7F7-DD47-82BF-55B9FECDD730}" type="slidenum">
              <a:rPr lang="en-AU" sz="1200"/>
              <a:pPr/>
              <a:t>11</a:t>
            </a:fld>
            <a:endParaRPr lang="en-AU" sz="1200"/>
          </a:p>
        </p:txBody>
      </p:sp>
      <p:sp>
        <p:nvSpPr>
          <p:cNvPr id="16386"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36867"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t>In Negative Reinforcement a particular behavior is strengthened by the consequence of the stopping or avoiding of a negative condition. </a:t>
            </a:r>
          </a:p>
          <a:p>
            <a:pPr eaLnBrk="1" hangingPunct="1"/>
            <a:r>
              <a:rPr lang="en-US" b="1"/>
              <a:t>e.g.</a:t>
            </a:r>
            <a:r>
              <a:rPr lang="en-US"/>
              <a:t> Here are two examples of Negative Reinforcement: </a:t>
            </a:r>
          </a:p>
          <a:p>
            <a:pPr eaLnBrk="1" hangingPunct="1"/>
            <a:r>
              <a:rPr lang="en-US"/>
              <a:t>1.      A rat is placed in a cage and immediately receives a mild electrical shock on its feet. The shock is a negative condition for the rat. The rat presses a bar and the shock stops. The rat receives another shock, presses the bar again, and again the shock stops. The rat's behavior of pressing the bar is strengthened by the consequence of the stopping of the shock. </a:t>
            </a:r>
          </a:p>
          <a:p>
            <a:pPr eaLnBrk="1" hangingPunct="1"/>
            <a:r>
              <a:rPr lang="en-US"/>
              <a:t>2.      Driving in heavy traffic is a negative condition for most of us. You leave home earlier than usual one morning, and don't run into heavy traffic. You leave home earlier again the next morning and again you avoid heavy traffic. Your behavior of leaving home earlier is strengthened by the consequence of the avoidance of heavy traffic.</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548327D-EDA5-2C4B-BE81-6C1EE32400E5}" type="slidenum">
              <a:rPr lang="en-AU" sz="1200"/>
              <a:pPr/>
              <a:t>12</a:t>
            </a:fld>
            <a:endParaRPr lang="en-AU" sz="1200"/>
          </a:p>
        </p:txBody>
      </p:sp>
      <p:sp>
        <p:nvSpPr>
          <p:cNvPr id="18434"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38915"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7D970FCE-7F77-C542-95D1-70154BC2CDF3}" type="slidenum">
              <a:rPr lang="en-AU" sz="1200"/>
              <a:pPr/>
              <a:t>13</a:t>
            </a:fld>
            <a:endParaRPr lang="en-AU" sz="1200"/>
          </a:p>
        </p:txBody>
      </p:sp>
      <p:sp>
        <p:nvSpPr>
          <p:cNvPr id="50178"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40963"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3754636-E610-C84F-8324-D5F038C4D45E}" type="slidenum">
              <a:rPr lang="en-AU" sz="1200"/>
              <a:pPr/>
              <a:t>14</a:t>
            </a:fld>
            <a:endParaRPr lang="en-AU" sz="1200"/>
          </a:p>
        </p:txBody>
      </p:sp>
      <p:sp>
        <p:nvSpPr>
          <p:cNvPr id="20482"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43011"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73358286-5819-9540-BAFB-C50CF15100CE}" type="slidenum">
              <a:rPr lang="en-AU" sz="1200"/>
              <a:pPr/>
              <a:t>15</a:t>
            </a:fld>
            <a:endParaRPr lang="en-AU" sz="1200"/>
          </a:p>
        </p:txBody>
      </p:sp>
      <p:sp>
        <p:nvSpPr>
          <p:cNvPr id="22530"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45059"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085A514-BE96-5F4C-AC0B-CB68B9C2FFAE}" type="slidenum">
              <a:rPr lang="en-AU" sz="1200"/>
              <a:pPr/>
              <a:t>16</a:t>
            </a:fld>
            <a:endParaRPr lang="en-AU" sz="1200"/>
          </a:p>
        </p:txBody>
      </p:sp>
      <p:sp>
        <p:nvSpPr>
          <p:cNvPr id="348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9459"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7C0167B-EF35-BA41-97C3-77A98E7E5AF7}" type="slidenum">
              <a:rPr lang="en-AU" sz="1200"/>
              <a:pPr/>
              <a:t>22</a:t>
            </a:fld>
            <a:endParaRPr lang="en-AU" sz="1200"/>
          </a:p>
        </p:txBody>
      </p:sp>
      <p:sp>
        <p:nvSpPr>
          <p:cNvPr id="7170"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31747"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315BD68-C82F-0D4D-95D4-014F61191AE1}" type="slidenum">
              <a:rPr lang="en-AU" sz="1200"/>
              <a:pPr/>
              <a:t>23</a:t>
            </a:fld>
            <a:endParaRPr lang="en-AU" sz="1200"/>
          </a:p>
        </p:txBody>
      </p:sp>
      <p:sp>
        <p:nvSpPr>
          <p:cNvPr id="9218"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32771"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14B957C-A201-6F49-BA4C-01C1C387B9B9}" type="slidenum">
              <a:rPr lang="en-AU" sz="1200"/>
              <a:pPr/>
              <a:t>24</a:t>
            </a:fld>
            <a:endParaRPr lang="en-AU" sz="1200"/>
          </a:p>
        </p:txBody>
      </p:sp>
      <p:sp>
        <p:nvSpPr>
          <p:cNvPr id="11266"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30723"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17B84191-4387-6847-AAA5-98C248570E24}" type="slidenum">
              <a:rPr lang="en-AU" sz="1200">
                <a:latin typeface="Arial" charset="0"/>
              </a:rPr>
              <a:pPr eaLnBrk="1" fontAlgn="base" hangingPunct="1">
                <a:spcBef>
                  <a:spcPct val="0"/>
                </a:spcBef>
                <a:spcAft>
                  <a:spcPct val="0"/>
                </a:spcAft>
              </a:pPr>
              <a:t>2</a:t>
            </a:fld>
            <a:endParaRPr lang="en-AU" sz="1200">
              <a:latin typeface="Arial" charset="0"/>
            </a:endParaRPr>
          </a:p>
        </p:txBody>
      </p:sp>
      <p:sp>
        <p:nvSpPr>
          <p:cNvPr id="1843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843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E93B36B-CCDB-8A4D-A8C7-6B6BA9319EA5}" type="slidenum">
              <a:rPr lang="en-AU" sz="1200"/>
              <a:pPr/>
              <a:t>3</a:t>
            </a:fld>
            <a:endParaRPr lang="en-AU" sz="1200"/>
          </a:p>
        </p:txBody>
      </p:sp>
      <p:sp>
        <p:nvSpPr>
          <p:cNvPr id="40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8435"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3F367B3-3811-AD4D-871B-88A396336788}" type="slidenum">
              <a:rPr lang="en-AU" sz="1200"/>
              <a:pPr/>
              <a:t>4</a:t>
            </a:fld>
            <a:endParaRPr lang="en-AU" sz="1200"/>
          </a:p>
        </p:txBody>
      </p:sp>
      <p:sp>
        <p:nvSpPr>
          <p:cNvPr id="71682" name="Rectangle 1026"/>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2531" name="Rectangle 1027"/>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8153592-63B9-FC45-ADFE-54808B8AD81F}" type="slidenum">
              <a:rPr lang="en-AU" sz="1200"/>
              <a:pPr/>
              <a:t>5</a:t>
            </a:fld>
            <a:endParaRPr lang="en-AU" sz="1200"/>
          </a:p>
        </p:txBody>
      </p:sp>
      <p:sp>
        <p:nvSpPr>
          <p:cNvPr id="6146"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24579"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82F75F9-AA3B-FB48-81AE-CA5273225E08}" type="slidenum">
              <a:rPr lang="en-AU" sz="1200"/>
              <a:pPr/>
              <a:t>6</a:t>
            </a:fld>
            <a:endParaRPr lang="en-AU" sz="1200"/>
          </a:p>
        </p:txBody>
      </p:sp>
      <p:sp>
        <p:nvSpPr>
          <p:cNvPr id="8194"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26627"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B849A82-57B0-D041-A7F1-FC357A8B21CF}" type="slidenum">
              <a:rPr lang="en-AU" sz="1200"/>
              <a:pPr/>
              <a:t>7</a:t>
            </a:fld>
            <a:endParaRPr lang="en-AU" sz="1200"/>
          </a:p>
        </p:txBody>
      </p:sp>
      <p:sp>
        <p:nvSpPr>
          <p:cNvPr id="10242"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28675"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763B6EE9-7050-4141-AE95-93B2D3593E32}" type="slidenum">
              <a:rPr lang="en-AU" sz="1200"/>
              <a:pPr/>
              <a:t>8</a:t>
            </a:fld>
            <a:endParaRPr lang="en-AU" sz="1200"/>
          </a:p>
        </p:txBody>
      </p:sp>
      <p:sp>
        <p:nvSpPr>
          <p:cNvPr id="12290"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30723"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910384F-9DF3-7B4C-8922-8FDB8B523BEB}" type="slidenum">
              <a:rPr lang="en-AU" sz="1200"/>
              <a:pPr/>
              <a:t>9</a:t>
            </a:fld>
            <a:endParaRPr lang="en-AU" sz="1200"/>
          </a:p>
        </p:txBody>
      </p:sp>
      <p:sp>
        <p:nvSpPr>
          <p:cNvPr id="73730" name="Rectangle 1026"/>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32771" name="Rectangle 1027"/>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AU"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lang="en-US"/>
          </a:p>
        </p:txBody>
      </p:sp>
      <p:sp>
        <p:nvSpPr>
          <p:cNvPr id="4" name="Date Placeholder 3"/>
          <p:cNvSpPr>
            <a:spLocks noGrp="1"/>
          </p:cNvSpPr>
          <p:nvPr>
            <p:ph type="dt" sz="half" idx="10"/>
          </p:nvPr>
        </p:nvSpPr>
        <p:spPr/>
        <p:txBody>
          <a:bodyPr/>
          <a:lstStyle/>
          <a:p>
            <a:fld id="{32D553C1-F563-174E-A001-764DAA9D3CA5}" type="datetimeFigureOut">
              <a:rPr lang="en-US" smtClean="0"/>
              <a:t>8/05/2014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C9BA5C-9331-0D43-98D4-F506297BE77D}" type="slidenum">
              <a:rPr lang="en-US" smtClean="0"/>
              <a:t>‹#›</a:t>
            </a:fld>
            <a:endParaRPr lang="en-US"/>
          </a:p>
        </p:txBody>
      </p:sp>
    </p:spTree>
    <p:extLst>
      <p:ext uri="{BB962C8B-B14F-4D97-AF65-F5344CB8AC3E}">
        <p14:creationId xmlns:p14="http://schemas.microsoft.com/office/powerpoint/2010/main" val="1363648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32D553C1-F563-174E-A001-764DAA9D3CA5}" type="datetimeFigureOut">
              <a:rPr lang="en-US" smtClean="0"/>
              <a:t>8/05/2014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C9BA5C-9331-0D43-98D4-F506297BE77D}" type="slidenum">
              <a:rPr lang="en-US" smtClean="0"/>
              <a:t>‹#›</a:t>
            </a:fld>
            <a:endParaRPr lang="en-US"/>
          </a:p>
        </p:txBody>
      </p:sp>
    </p:spTree>
    <p:extLst>
      <p:ext uri="{BB962C8B-B14F-4D97-AF65-F5344CB8AC3E}">
        <p14:creationId xmlns:p14="http://schemas.microsoft.com/office/powerpoint/2010/main" val="1485804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32D553C1-F563-174E-A001-764DAA9D3CA5}" type="datetimeFigureOut">
              <a:rPr lang="en-US" smtClean="0"/>
              <a:t>8/05/2014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C9BA5C-9331-0D43-98D4-F506297BE77D}" type="slidenum">
              <a:rPr lang="en-US" smtClean="0"/>
              <a:t>‹#›</a:t>
            </a:fld>
            <a:endParaRPr lang="en-US"/>
          </a:p>
        </p:txBody>
      </p:sp>
    </p:spTree>
    <p:extLst>
      <p:ext uri="{BB962C8B-B14F-4D97-AF65-F5344CB8AC3E}">
        <p14:creationId xmlns:p14="http://schemas.microsoft.com/office/powerpoint/2010/main" val="2533785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32D553C1-F563-174E-A001-764DAA9D3CA5}" type="datetimeFigureOut">
              <a:rPr lang="en-US" smtClean="0"/>
              <a:t>8/05/2014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C9BA5C-9331-0D43-98D4-F506297BE77D}" type="slidenum">
              <a:rPr lang="en-US" smtClean="0"/>
              <a:t>‹#›</a:t>
            </a:fld>
            <a:endParaRPr lang="en-US"/>
          </a:p>
        </p:txBody>
      </p:sp>
    </p:spTree>
    <p:extLst>
      <p:ext uri="{BB962C8B-B14F-4D97-AF65-F5344CB8AC3E}">
        <p14:creationId xmlns:p14="http://schemas.microsoft.com/office/powerpoint/2010/main" val="42089670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p>
            <a:fld id="{32D553C1-F563-174E-A001-764DAA9D3CA5}" type="datetimeFigureOut">
              <a:rPr lang="en-US" smtClean="0"/>
              <a:t>8/05/2014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C9BA5C-9331-0D43-98D4-F506297BE77D}" type="slidenum">
              <a:rPr lang="en-US" smtClean="0"/>
              <a:t>‹#›</a:t>
            </a:fld>
            <a:endParaRPr lang="en-US"/>
          </a:p>
        </p:txBody>
      </p:sp>
    </p:spTree>
    <p:extLst>
      <p:ext uri="{BB962C8B-B14F-4D97-AF65-F5344CB8AC3E}">
        <p14:creationId xmlns:p14="http://schemas.microsoft.com/office/powerpoint/2010/main" val="324043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Date Placeholder 4"/>
          <p:cNvSpPr>
            <a:spLocks noGrp="1"/>
          </p:cNvSpPr>
          <p:nvPr>
            <p:ph type="dt" sz="half" idx="10"/>
          </p:nvPr>
        </p:nvSpPr>
        <p:spPr/>
        <p:txBody>
          <a:bodyPr/>
          <a:lstStyle/>
          <a:p>
            <a:fld id="{32D553C1-F563-174E-A001-764DAA9D3CA5}" type="datetimeFigureOut">
              <a:rPr lang="en-US" smtClean="0"/>
              <a:t>8/05/2014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C9BA5C-9331-0D43-98D4-F506297BE77D}" type="slidenum">
              <a:rPr lang="en-US" smtClean="0"/>
              <a:t>‹#›</a:t>
            </a:fld>
            <a:endParaRPr lang="en-US"/>
          </a:p>
        </p:txBody>
      </p:sp>
    </p:spTree>
    <p:extLst>
      <p:ext uri="{BB962C8B-B14F-4D97-AF65-F5344CB8AC3E}">
        <p14:creationId xmlns:p14="http://schemas.microsoft.com/office/powerpoint/2010/main" val="2598223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Date Placeholder 6"/>
          <p:cNvSpPr>
            <a:spLocks noGrp="1"/>
          </p:cNvSpPr>
          <p:nvPr>
            <p:ph type="dt" sz="half" idx="10"/>
          </p:nvPr>
        </p:nvSpPr>
        <p:spPr/>
        <p:txBody>
          <a:bodyPr/>
          <a:lstStyle/>
          <a:p>
            <a:fld id="{32D553C1-F563-174E-A001-764DAA9D3CA5}" type="datetimeFigureOut">
              <a:rPr lang="en-US" smtClean="0"/>
              <a:t>8/05/2014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C9BA5C-9331-0D43-98D4-F506297BE77D}" type="slidenum">
              <a:rPr lang="en-US" smtClean="0"/>
              <a:t>‹#›</a:t>
            </a:fld>
            <a:endParaRPr lang="en-US"/>
          </a:p>
        </p:txBody>
      </p:sp>
    </p:spTree>
    <p:extLst>
      <p:ext uri="{BB962C8B-B14F-4D97-AF65-F5344CB8AC3E}">
        <p14:creationId xmlns:p14="http://schemas.microsoft.com/office/powerpoint/2010/main" val="36341455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Date Placeholder 2"/>
          <p:cNvSpPr>
            <a:spLocks noGrp="1"/>
          </p:cNvSpPr>
          <p:nvPr>
            <p:ph type="dt" sz="half" idx="10"/>
          </p:nvPr>
        </p:nvSpPr>
        <p:spPr/>
        <p:txBody>
          <a:bodyPr/>
          <a:lstStyle/>
          <a:p>
            <a:fld id="{32D553C1-F563-174E-A001-764DAA9D3CA5}" type="datetimeFigureOut">
              <a:rPr lang="en-US" smtClean="0"/>
              <a:t>8/05/2014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C9BA5C-9331-0D43-98D4-F506297BE77D}" type="slidenum">
              <a:rPr lang="en-US" smtClean="0"/>
              <a:t>‹#›</a:t>
            </a:fld>
            <a:endParaRPr lang="en-US"/>
          </a:p>
        </p:txBody>
      </p:sp>
    </p:spTree>
    <p:extLst>
      <p:ext uri="{BB962C8B-B14F-4D97-AF65-F5344CB8AC3E}">
        <p14:creationId xmlns:p14="http://schemas.microsoft.com/office/powerpoint/2010/main" val="29096083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D553C1-F563-174E-A001-764DAA9D3CA5}" type="datetimeFigureOut">
              <a:rPr lang="en-US" smtClean="0"/>
              <a:t>8/05/2014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C9BA5C-9331-0D43-98D4-F506297BE77D}" type="slidenum">
              <a:rPr lang="en-US" smtClean="0"/>
              <a:t>‹#›</a:t>
            </a:fld>
            <a:endParaRPr lang="en-US"/>
          </a:p>
        </p:txBody>
      </p:sp>
    </p:spTree>
    <p:extLst>
      <p:ext uri="{BB962C8B-B14F-4D97-AF65-F5344CB8AC3E}">
        <p14:creationId xmlns:p14="http://schemas.microsoft.com/office/powerpoint/2010/main" val="1862881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32D553C1-F563-174E-A001-764DAA9D3CA5}" type="datetimeFigureOut">
              <a:rPr lang="en-US" smtClean="0"/>
              <a:t>8/05/2014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C9BA5C-9331-0D43-98D4-F506297BE77D}" type="slidenum">
              <a:rPr lang="en-US" smtClean="0"/>
              <a:t>‹#›</a:t>
            </a:fld>
            <a:endParaRPr lang="en-US"/>
          </a:p>
        </p:txBody>
      </p:sp>
    </p:spTree>
    <p:extLst>
      <p:ext uri="{BB962C8B-B14F-4D97-AF65-F5344CB8AC3E}">
        <p14:creationId xmlns:p14="http://schemas.microsoft.com/office/powerpoint/2010/main" val="10006915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32D553C1-F563-174E-A001-764DAA9D3CA5}" type="datetimeFigureOut">
              <a:rPr lang="en-US" smtClean="0"/>
              <a:t>8/05/2014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C9BA5C-9331-0D43-98D4-F506297BE77D}" type="slidenum">
              <a:rPr lang="en-US" smtClean="0"/>
              <a:t>‹#›</a:t>
            </a:fld>
            <a:endParaRPr lang="en-US"/>
          </a:p>
        </p:txBody>
      </p:sp>
    </p:spTree>
    <p:extLst>
      <p:ext uri="{BB962C8B-B14F-4D97-AF65-F5344CB8AC3E}">
        <p14:creationId xmlns:p14="http://schemas.microsoft.com/office/powerpoint/2010/main" val="21616224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AU"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D553C1-F563-174E-A001-764DAA9D3CA5}" type="datetimeFigureOut">
              <a:rPr lang="en-US" smtClean="0"/>
              <a:t>8/05/2014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C9BA5C-9331-0D43-98D4-F506297BE77D}" type="slidenum">
              <a:rPr lang="en-US" smtClean="0"/>
              <a:t>‹#›</a:t>
            </a:fld>
            <a:endParaRPr lang="en-US"/>
          </a:p>
        </p:txBody>
      </p:sp>
    </p:spTree>
    <p:extLst>
      <p:ext uri="{BB962C8B-B14F-4D97-AF65-F5344CB8AC3E}">
        <p14:creationId xmlns:p14="http://schemas.microsoft.com/office/powerpoint/2010/main" val="36287075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www.simplypsychology.pwp.blueyonder.co.uk/operant-conditioning.html" TargetMode="External"/><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hyperlink" Target="http://www.simplypsychology.pwp.blueyonder.co.uk/operant-conditioning.html" TargetMode="External"/><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12.xml"/><Relationship Id="rId5" Type="http://schemas.openxmlformats.org/officeDocument/2006/relationships/image" Target="../media/image13.png"/><Relationship Id="rId6" Type="http://schemas.openxmlformats.org/officeDocument/2006/relationships/image" Target="../media/image14.jpeg"/><Relationship Id="rId7" Type="http://schemas.openxmlformats.org/officeDocument/2006/relationships/hyperlink" Target="http://www.youtube.com/watch?v=I_ctJqjlrHA" TargetMode="External"/><Relationship Id="rId8" Type="http://schemas.openxmlformats.org/officeDocument/2006/relationships/image" Target="../media/image15.png"/><Relationship Id="rId9" Type="http://schemas.openxmlformats.org/officeDocument/2006/relationships/image" Target="../media/image10.png"/><Relationship Id="rId1" Type="http://schemas.microsoft.com/office/2007/relationships/media" Target="file://localhost/Users/CSC/Desktop/UOWCourses/EDGS916/916_flex/video/BFSkinner2.mov" TargetMode="External"/><Relationship Id="rId2" Type="http://schemas.openxmlformats.org/officeDocument/2006/relationships/video" Target="file://localhost/Users/CSC/Desktop/UOWCourses/EDGS916/916_flex/video/BFSkinner2.mov"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slide" Target="slide10.xml"/><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hyperlink" Target="http://www.wa.montessori.edu.au/pages/articles.html%23article2" TargetMode="External"/><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hyperlink" Target="http://counsellingresource.com/types/rational-emotive/index.html" TargetMode="External"/><Relationship Id="rId4" Type="http://schemas.openxmlformats.org/officeDocument/2006/relationships/image" Target="../media/image19.png"/><Relationship Id="rId5" Type="http://schemas.openxmlformats.org/officeDocument/2006/relationships/hyperlink" Target="http://webcourses.csc4learning.com/UOW/ellis.mp3" TargetMode="External"/><Relationship Id="rId6" Type="http://schemas.openxmlformats.org/officeDocument/2006/relationships/image" Target="../media/image20.gif"/><Relationship Id="rId1" Type="http://schemas.openxmlformats.org/officeDocument/2006/relationships/slideLayout" Target="../slideLayouts/slideLayout7.xml"/><Relationship Id="rId2" Type="http://schemas.openxmlformats.org/officeDocument/2006/relationships/image" Target="../media/image1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15.png"/><Relationship Id="rId1" Type="http://schemas.openxmlformats.org/officeDocument/2006/relationships/slideLayout" Target="../slideLayouts/slideLayout7.xml"/><Relationship Id="rId2" Type="http://schemas.openxmlformats.org/officeDocument/2006/relationships/hyperlink" Target="http://www.stopthinkdo.com/display_article.phtml?article_id=3"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23.xml.rels><?xml version="1.0" encoding="UTF-8" standalone="yes"?>
<Relationships xmlns="http://schemas.openxmlformats.org/package/2006/relationships"><Relationship Id="rId11" Type="http://schemas.openxmlformats.org/officeDocument/2006/relationships/image" Target="../media/image29.png"/><Relationship Id="rId12" Type="http://schemas.openxmlformats.org/officeDocument/2006/relationships/image" Target="file://localhost/Users/CSC/Desktop/UOWCourses/EDGS%20916/916_2012/Images/hard2.png" TargetMode="External"/><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25.png"/><Relationship Id="rId4" Type="http://schemas.openxmlformats.org/officeDocument/2006/relationships/image" Target="file://localhost/Users/CSC/Desktop/UOWCourses/EDGS%20916/916_2012/Images/punk%20head_left.png" TargetMode="External"/><Relationship Id="rId5" Type="http://schemas.openxmlformats.org/officeDocument/2006/relationships/image" Target="../media/image26.png"/><Relationship Id="rId6" Type="http://schemas.openxmlformats.org/officeDocument/2006/relationships/image" Target="file://localhost/Users/CSC/Desktop/UOWCourses/EDGS%20916/916_2012/Images/punk%20head_right.png" TargetMode="External"/><Relationship Id="rId7" Type="http://schemas.openxmlformats.org/officeDocument/2006/relationships/image" Target="../media/image27.gif"/><Relationship Id="rId8" Type="http://schemas.openxmlformats.org/officeDocument/2006/relationships/image" Target="file://localhost/Users/CSC/Desktop/UOWCourses/EDGS%20916/916_2012/Images/punk-head.gif" TargetMode="External"/><Relationship Id="rId9" Type="http://schemas.openxmlformats.org/officeDocument/2006/relationships/image" Target="../media/image28.png"/><Relationship Id="rId10" Type="http://schemas.openxmlformats.org/officeDocument/2006/relationships/image" Target="file://localhost/Users/CSC/Desktop/UOWCourses/EDGS%20916/916_2012/Images/hard_blank.png"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png"/><Relationship Id="rId5" Type="http://schemas.openxmlformats.org/officeDocument/2006/relationships/image" Target="../media/image32.gif"/><Relationship Id="rId6" Type="http://schemas.openxmlformats.org/officeDocument/2006/relationships/image" Target="../media/image33.png"/><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jpeg"/><Relationship Id="rId6" Type="http://schemas.openxmlformats.org/officeDocument/2006/relationships/image" Target="../media/image5.png"/><Relationship Id="rId7"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7.gif"/><Relationship Id="rId4" Type="http://schemas.openxmlformats.org/officeDocument/2006/relationships/image" Target="../media/image8.jpeg"/><Relationship Id="rId5" Type="http://schemas.openxmlformats.org/officeDocument/2006/relationships/image" Target="../media/image9.pn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hyperlink" Target="http://www.simplypsychology.pwp.blueyonder.co.uk/operant-conditioning.html" TargetMode="External"/><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4" Type="http://schemas.openxmlformats.org/officeDocument/2006/relationships/hyperlink" Target="http://www.simplypsychology.pwp.blueyonder.co.uk/operant-conditioning.html" TargetMode="External"/><Relationship Id="rId5"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hyperlink" Target="http://www.simplypsychology.pwp.blueyonder.co.uk/operant-conditioning.html" TargetMode="External"/><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hyperlink" Target="http://psychology.about.com/od/classicpsychologystudies/a/little-albert-experiment.htm" TargetMode="External"/><Relationship Id="rId4" Type="http://schemas.openxmlformats.org/officeDocument/2006/relationships/hyperlink" Target="http://www.simplypsychology.pwp.blueyonder.co.uk/operant-conditioning.html" TargetMode="External"/><Relationship Id="rId5"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399CC"/>
        </a:solidFill>
        <a:effectLst/>
      </p:bgPr>
    </p:bg>
    <p:spTree>
      <p:nvGrpSpPr>
        <p:cNvPr id="1" name=""/>
        <p:cNvGrpSpPr/>
        <p:nvPr/>
      </p:nvGrpSpPr>
      <p:grpSpPr>
        <a:xfrm>
          <a:off x="0" y="0"/>
          <a:ext cx="0" cy="0"/>
          <a:chOff x="0" y="0"/>
          <a:chExt cx="0" cy="0"/>
        </a:xfrm>
      </p:grpSpPr>
      <p:sp>
        <p:nvSpPr>
          <p:cNvPr id="15365" name="Text Box 11"/>
          <p:cNvSpPr txBox="1">
            <a:spLocks noChangeArrowheads="1"/>
          </p:cNvSpPr>
          <p:nvPr/>
        </p:nvSpPr>
        <p:spPr bwMode="auto">
          <a:xfrm>
            <a:off x="2051050" y="1905000"/>
            <a:ext cx="4876800" cy="579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spcBef>
                <a:spcPct val="50000"/>
              </a:spcBef>
            </a:pPr>
            <a:r>
              <a:rPr lang="en-AU" sz="2000">
                <a:solidFill>
                  <a:schemeClr val="bg1"/>
                </a:solidFill>
                <a:latin typeface="Arial" charset="0"/>
              </a:rPr>
              <a:t>EDGD801</a:t>
            </a:r>
          </a:p>
          <a:p>
            <a:pPr algn="ctr" eaLnBrk="1" hangingPunct="1">
              <a:lnSpc>
                <a:spcPct val="10000"/>
              </a:lnSpc>
              <a:spcBef>
                <a:spcPct val="50000"/>
              </a:spcBef>
            </a:pPr>
            <a:r>
              <a:rPr lang="en-AU" sz="2000">
                <a:solidFill>
                  <a:schemeClr val="bg1"/>
                </a:solidFill>
                <a:latin typeface="Arial" charset="0"/>
              </a:rPr>
              <a:t>Learning and behaviour</a:t>
            </a:r>
            <a:endParaRPr lang="en-AU">
              <a:solidFill>
                <a:schemeClr val="bg1"/>
              </a:solidFill>
              <a:latin typeface="Arial" charset="0"/>
            </a:endParaRPr>
          </a:p>
        </p:txBody>
      </p:sp>
      <p:sp>
        <p:nvSpPr>
          <p:cNvPr id="2060" name="Rectangle 12"/>
          <p:cNvSpPr>
            <a:spLocks noChangeArrowheads="1"/>
          </p:cNvSpPr>
          <p:nvPr/>
        </p:nvSpPr>
        <p:spPr bwMode="auto">
          <a:xfrm>
            <a:off x="1068388" y="2924175"/>
            <a:ext cx="673476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fontAlgn="auto">
              <a:spcBef>
                <a:spcPts val="0"/>
              </a:spcBef>
              <a:spcAft>
                <a:spcPts val="0"/>
              </a:spcAft>
              <a:defRPr/>
            </a:pPr>
            <a:r>
              <a:rPr lang="en-AU" sz="3600" b="1" dirty="0">
                <a:solidFill>
                  <a:schemeClr val="bg1"/>
                </a:solidFill>
                <a:effectLst>
                  <a:innerShdw blurRad="63500" dist="50800" dir="13500000">
                    <a:prstClr val="black">
                      <a:alpha val="50000"/>
                    </a:prstClr>
                  </a:innerShdw>
                </a:effectLst>
                <a:latin typeface="+mn-lt"/>
                <a:ea typeface="+mn-ea"/>
                <a:cs typeface="+mn-cs"/>
              </a:rPr>
              <a:t>Behaviour management strategies</a:t>
            </a:r>
            <a:endParaRPr lang="en-AU" sz="3600" b="1" dirty="0">
              <a:effectLst>
                <a:innerShdw blurRad="63500" dist="50800" dir="13500000">
                  <a:prstClr val="black">
                    <a:alpha val="50000"/>
                  </a:prstClr>
                </a:innerShdw>
              </a:effectLst>
              <a:latin typeface="+mn-lt"/>
              <a:ea typeface="+mn-ea"/>
              <a:cs typeface="+mn-cs"/>
            </a:endParaRPr>
          </a:p>
        </p:txBody>
      </p:sp>
      <p:sp>
        <p:nvSpPr>
          <p:cNvPr id="2061" name="Text Box 13"/>
          <p:cNvSpPr txBox="1">
            <a:spLocks noChangeArrowheads="1"/>
          </p:cNvSpPr>
          <p:nvPr/>
        </p:nvSpPr>
        <p:spPr bwMode="auto">
          <a:xfrm>
            <a:off x="1547813" y="3952461"/>
            <a:ext cx="5818187" cy="1889748"/>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fontAlgn="auto">
              <a:spcBef>
                <a:spcPct val="50000"/>
              </a:spcBef>
              <a:spcAft>
                <a:spcPts val="0"/>
              </a:spcAft>
              <a:defRPr/>
            </a:pPr>
            <a:r>
              <a:rPr lang="en-AU" sz="2400" dirty="0">
                <a:solidFill>
                  <a:schemeClr val="bg1"/>
                </a:solidFill>
              </a:rPr>
              <a:t>Lecture </a:t>
            </a:r>
            <a:r>
              <a:rPr lang="en-AU" sz="2400" dirty="0" smtClean="0">
                <a:solidFill>
                  <a:schemeClr val="bg1"/>
                </a:solidFill>
              </a:rPr>
              <a:t>8 </a:t>
            </a:r>
            <a:endParaRPr lang="en-AU" sz="2400" dirty="0">
              <a:solidFill>
                <a:schemeClr val="bg1"/>
              </a:solidFill>
            </a:endParaRPr>
          </a:p>
          <a:p>
            <a:pPr algn="ctr" fontAlgn="auto">
              <a:lnSpc>
                <a:spcPct val="120000"/>
              </a:lnSpc>
              <a:spcBef>
                <a:spcPts val="240"/>
              </a:spcBef>
              <a:spcAft>
                <a:spcPts val="0"/>
              </a:spcAft>
              <a:defRPr/>
            </a:pPr>
            <a:r>
              <a:rPr lang="en-AU" sz="2400" dirty="0" smtClean="0">
                <a:solidFill>
                  <a:schemeClr val="bg1"/>
                </a:solidFill>
              </a:rPr>
              <a:t>Applied Behaviour Analysis and </a:t>
            </a:r>
          </a:p>
          <a:p>
            <a:pPr algn="ctr" fontAlgn="auto">
              <a:spcBef>
                <a:spcPts val="240"/>
              </a:spcBef>
              <a:spcAft>
                <a:spcPts val="0"/>
              </a:spcAft>
              <a:defRPr/>
            </a:pPr>
            <a:r>
              <a:rPr lang="en-AU" sz="2400" dirty="0" smtClean="0">
                <a:solidFill>
                  <a:schemeClr val="bg1"/>
                </a:solidFill>
              </a:rPr>
              <a:t>Cognitive behavioural approaches</a:t>
            </a:r>
            <a:endParaRPr lang="en-AU" sz="2400" dirty="0">
              <a:solidFill>
                <a:schemeClr val="bg1"/>
              </a:solidFill>
            </a:endParaRPr>
          </a:p>
          <a:p>
            <a:pPr algn="ctr" fontAlgn="auto">
              <a:spcBef>
                <a:spcPct val="50000"/>
              </a:spcBef>
              <a:spcAft>
                <a:spcPts val="0"/>
              </a:spcAft>
              <a:defRPr/>
            </a:pPr>
            <a:r>
              <a:rPr lang="en-AU" sz="2400" dirty="0" smtClean="0">
                <a:solidFill>
                  <a:schemeClr val="bg1"/>
                </a:solidFill>
              </a:rPr>
              <a:t>May 12</a:t>
            </a:r>
            <a:endParaRPr lang="en-AU" sz="2400" dirty="0">
              <a:solidFill>
                <a:schemeClr val="bg1"/>
              </a:solidFill>
            </a:endParaRPr>
          </a:p>
        </p:txBody>
      </p:sp>
      <p:sp>
        <p:nvSpPr>
          <p:cNvPr id="15368" name="Text Box 14"/>
          <p:cNvSpPr txBox="1">
            <a:spLocks noChangeArrowheads="1"/>
          </p:cNvSpPr>
          <p:nvPr/>
        </p:nvSpPr>
        <p:spPr bwMode="auto">
          <a:xfrm>
            <a:off x="5292080" y="6324600"/>
            <a:ext cx="3699520" cy="39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r" eaLnBrk="1" hangingPunct="1">
              <a:spcBef>
                <a:spcPct val="50000"/>
              </a:spcBef>
            </a:pPr>
            <a:r>
              <a:rPr lang="en-AU" sz="2000" i="1" dirty="0">
                <a:solidFill>
                  <a:srgbClr val="66CCFF"/>
                </a:solidFill>
                <a:latin typeface="Arial" charset="0"/>
              </a:rPr>
              <a:t>Presented by Ray Handley</a:t>
            </a:r>
            <a:endParaRPr lang="en-AU" b="1" dirty="0">
              <a:latin typeface="Arial" charset="0"/>
            </a:endParaRPr>
          </a:p>
        </p:txBody>
      </p:sp>
      <p:pic>
        <p:nvPicPr>
          <p:cNvPr id="9" name="Picture 8" descr="GDE_2013Heade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40" y="6615"/>
            <a:ext cx="9144000" cy="1215120"/>
          </a:xfrm>
          <a:prstGeom prst="rect">
            <a:avLst/>
          </a:prstGeom>
        </p:spPr>
      </p:pic>
    </p:spTree>
    <p:extLst>
      <p:ext uri="{BB962C8B-B14F-4D97-AF65-F5344CB8AC3E}">
        <p14:creationId xmlns:p14="http://schemas.microsoft.com/office/powerpoint/2010/main" val="404127128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3"/>
          <p:cNvSpPr txBox="1">
            <a:spLocks noChangeArrowheads="1"/>
          </p:cNvSpPr>
          <p:nvPr/>
        </p:nvSpPr>
        <p:spPr bwMode="auto">
          <a:xfrm>
            <a:off x="1447800" y="2057400"/>
            <a:ext cx="7010400" cy="3046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dirty="0">
                <a:solidFill>
                  <a:srgbClr val="000000"/>
                </a:solidFill>
              </a:rPr>
              <a:t>Skinner coined the term operant conditioning; it means </a:t>
            </a:r>
            <a:r>
              <a:rPr lang="en-US" dirty="0" smtClean="0">
                <a:solidFill>
                  <a:srgbClr val="000000"/>
                </a:solidFill>
              </a:rPr>
              <a:t>changing behaviour </a:t>
            </a:r>
            <a:r>
              <a:rPr lang="en-US" dirty="0">
                <a:solidFill>
                  <a:srgbClr val="000000"/>
                </a:solidFill>
              </a:rPr>
              <a:t>by the use of reinforcement which is given after the desired response. </a:t>
            </a:r>
          </a:p>
          <a:p>
            <a:endParaRPr lang="en-US" dirty="0">
              <a:solidFill>
                <a:srgbClr val="000000"/>
              </a:solidFill>
            </a:endParaRPr>
          </a:p>
          <a:p>
            <a:r>
              <a:rPr lang="en-US" dirty="0">
                <a:solidFill>
                  <a:srgbClr val="000000"/>
                </a:solidFill>
              </a:rPr>
              <a:t>Skinner identified three types of responses or </a:t>
            </a:r>
            <a:r>
              <a:rPr lang="en-US" dirty="0" err="1" smtClean="0">
                <a:solidFill>
                  <a:srgbClr val="000000"/>
                </a:solidFill>
              </a:rPr>
              <a:t>operants</a:t>
            </a:r>
            <a:r>
              <a:rPr lang="en-US" dirty="0" smtClean="0">
                <a:solidFill>
                  <a:srgbClr val="000000"/>
                </a:solidFill>
              </a:rPr>
              <a:t> </a:t>
            </a:r>
            <a:r>
              <a:rPr lang="en-US" dirty="0">
                <a:solidFill>
                  <a:srgbClr val="000000"/>
                </a:solidFill>
              </a:rPr>
              <a:t>that can follow behaviour.</a:t>
            </a:r>
          </a:p>
          <a:p>
            <a:endParaRPr lang="en-US" dirty="0">
              <a:solidFill>
                <a:srgbClr val="000000"/>
              </a:solidFill>
            </a:endParaRPr>
          </a:p>
        </p:txBody>
      </p:sp>
      <p:sp>
        <p:nvSpPr>
          <p:cNvPr id="33798" name="Text Box 7"/>
          <p:cNvSpPr txBox="1">
            <a:spLocks noChangeArrowheads="1"/>
          </p:cNvSpPr>
          <p:nvPr/>
        </p:nvSpPr>
        <p:spPr bwMode="auto">
          <a:xfrm>
            <a:off x="2438400" y="6172200"/>
            <a:ext cx="6172200" cy="274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1200">
                <a:solidFill>
                  <a:srgbClr val="FF0000"/>
                </a:solidFill>
              </a:rPr>
              <a:t>from: </a:t>
            </a:r>
            <a:r>
              <a:rPr lang="en-US" sz="1200">
                <a:solidFill>
                  <a:srgbClr val="FF0000"/>
                </a:solidFill>
                <a:hlinkClick r:id="rId3"/>
              </a:rPr>
              <a:t>http://www.simplypsychology.pwp.blueyonder.co.uk/operant-conditioning.html</a:t>
            </a:r>
            <a:endParaRPr lang="en-US">
              <a:solidFill>
                <a:srgbClr val="FF0000"/>
              </a:solidFill>
            </a:endParaRPr>
          </a:p>
        </p:txBody>
      </p:sp>
      <p:sp>
        <p:nvSpPr>
          <p:cNvPr id="8" name="Rectangle 5"/>
          <p:cNvSpPr>
            <a:spLocks noChangeArrowheads="1"/>
          </p:cNvSpPr>
          <p:nvPr/>
        </p:nvSpPr>
        <p:spPr bwMode="auto">
          <a:xfrm>
            <a:off x="1664448" y="381000"/>
            <a:ext cx="4675278"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78" dir="8100000" algn="ctr" rotWithShape="0">
                    <a:srgbClr val="999999">
                      <a:alpha val="74998"/>
                    </a:srgbClr>
                  </a:outerShdw>
                </a:effectLst>
              </a14:hiddenEffects>
            </a:ext>
          </a:extLst>
        </p:spPr>
        <p:txBody>
          <a:bodyPr wrap="none">
            <a:spAutoFit/>
          </a:bodyPr>
          <a:lstStyle/>
          <a:p>
            <a:pPr algn="ctr">
              <a:defRPr/>
            </a:pPr>
            <a:r>
              <a:rPr lang="en-US" sz="3200" dirty="0">
                <a:solidFill>
                  <a:srgbClr val="000000"/>
                </a:solidFill>
              </a:rPr>
              <a:t>Applied Behaviour Analysis</a:t>
            </a:r>
          </a:p>
          <a:p>
            <a:pPr algn="ctr">
              <a:defRPr/>
            </a:pPr>
            <a:r>
              <a:rPr lang="en-US" sz="2800" i="1" dirty="0">
                <a:solidFill>
                  <a:schemeClr val="bg1">
                    <a:lumMod val="75000"/>
                  </a:schemeClr>
                </a:solidFill>
              </a:rPr>
              <a:t>(Behaviour Modification</a:t>
            </a:r>
            <a:r>
              <a:rPr lang="en-US" sz="2800" i="1" dirty="0">
                <a:solidFill>
                  <a:srgbClr val="000000"/>
                </a:solidFill>
              </a:rPr>
              <a:t>)</a:t>
            </a:r>
            <a:endParaRPr lang="en-US" dirty="0">
              <a:solidFill>
                <a:srgbClr val="000000"/>
              </a:solidFill>
            </a:endParaRPr>
          </a:p>
        </p:txBody>
      </p:sp>
      <p:sp>
        <p:nvSpPr>
          <p:cNvPr id="9" name="Text Box 6"/>
          <p:cNvSpPr txBox="1">
            <a:spLocks noChangeArrowheads="1"/>
          </p:cNvSpPr>
          <p:nvPr/>
        </p:nvSpPr>
        <p:spPr bwMode="auto">
          <a:xfrm rot="16200000">
            <a:off x="-1143794" y="2518867"/>
            <a:ext cx="3201987" cy="9233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AU" sz="5400" i="1" dirty="0"/>
              <a:t>features</a:t>
            </a:r>
            <a:endParaRPr lang="en-AU" dirty="0"/>
          </a:p>
        </p:txBody>
      </p:sp>
      <p:sp>
        <p:nvSpPr>
          <p:cNvPr id="10" name="Line 7"/>
          <p:cNvSpPr>
            <a:spLocks noChangeShapeType="1"/>
          </p:cNvSpPr>
          <p:nvPr/>
        </p:nvSpPr>
        <p:spPr bwMode="auto">
          <a:xfrm>
            <a:off x="685800" y="4572000"/>
            <a:ext cx="0" cy="198120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11" name="Picture 10" descr="beh_mod_arrow.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0435" y="0"/>
            <a:ext cx="2247765" cy="2247765"/>
          </a:xfrm>
          <a:prstGeom prst="rect">
            <a:avLst/>
          </a:prstGeom>
          <a:effectLst>
            <a:outerShdw blurRad="50800" dist="38100" dir="18900000" algn="bl" rotWithShape="0">
              <a:prstClr val="black">
                <a:alpha val="40000"/>
              </a:prstClr>
            </a:outerShdw>
          </a:effectLst>
        </p:spPr>
      </p:pic>
    </p:spTree>
    <p:extLst>
      <p:ext uri="{BB962C8B-B14F-4D97-AF65-F5344CB8AC3E}">
        <p14:creationId xmlns:p14="http://schemas.microsoft.com/office/powerpoint/2010/main" val="24650689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18356" y="4727222"/>
            <a:ext cx="1190977" cy="304569"/>
          </a:xfrm>
          <a:prstGeom prst="rect">
            <a:avLst/>
          </a:prstGeom>
          <a:solidFill>
            <a:srgbClr val="FF0000">
              <a:alpha val="24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35842" name="Text Box 3"/>
          <p:cNvSpPr txBox="1">
            <a:spLocks noChangeArrowheads="1"/>
          </p:cNvSpPr>
          <p:nvPr/>
        </p:nvSpPr>
        <p:spPr bwMode="auto">
          <a:xfrm>
            <a:off x="1447800" y="2057400"/>
            <a:ext cx="7010400" cy="45243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dirty="0"/>
              <a:t>Neutral </a:t>
            </a:r>
            <a:r>
              <a:rPr lang="en-US" dirty="0" err="1"/>
              <a:t>operants</a:t>
            </a:r>
            <a:r>
              <a:rPr lang="en-US" dirty="0"/>
              <a:t>: responses from the environment that neither increase nor decrease the probability of a behaviour being repeated.</a:t>
            </a:r>
          </a:p>
          <a:p>
            <a:endParaRPr lang="en-US" dirty="0"/>
          </a:p>
          <a:p>
            <a:r>
              <a:rPr lang="en-US" dirty="0" err="1"/>
              <a:t>Reinforcers</a:t>
            </a:r>
            <a:r>
              <a:rPr lang="en-US" dirty="0"/>
              <a:t>: Responses from the environment that increase the probability of a behaviour being repeated. </a:t>
            </a:r>
            <a:r>
              <a:rPr lang="en-US" dirty="0" err="1"/>
              <a:t>Reinforcers</a:t>
            </a:r>
            <a:r>
              <a:rPr lang="en-US" dirty="0"/>
              <a:t> can be either positive or negative.</a:t>
            </a:r>
          </a:p>
          <a:p>
            <a:endParaRPr lang="en-US" dirty="0"/>
          </a:p>
          <a:p>
            <a:r>
              <a:rPr lang="en-US" dirty="0"/>
              <a:t>Punishers: Responses from the environment that decrease the likelihood of a behaviour being repeated. Punishment weakens behaviour.</a:t>
            </a:r>
          </a:p>
        </p:txBody>
      </p:sp>
      <p:sp>
        <p:nvSpPr>
          <p:cNvPr id="35846" name="Text Box 7"/>
          <p:cNvSpPr txBox="1">
            <a:spLocks noChangeArrowheads="1"/>
          </p:cNvSpPr>
          <p:nvPr/>
        </p:nvSpPr>
        <p:spPr bwMode="auto">
          <a:xfrm>
            <a:off x="3124200" y="6507163"/>
            <a:ext cx="6172200" cy="2746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1200">
                <a:solidFill>
                  <a:srgbClr val="FF0000"/>
                </a:solidFill>
              </a:rPr>
              <a:t>from: </a:t>
            </a:r>
            <a:r>
              <a:rPr lang="en-US" sz="1200">
                <a:solidFill>
                  <a:srgbClr val="FF0000"/>
                </a:solidFill>
                <a:hlinkClick r:id="rId3"/>
              </a:rPr>
              <a:t>http://www.simplypsychology.pwp.blueyonder.co.uk/operant-conditioning.html</a:t>
            </a:r>
            <a:endParaRPr lang="en-US">
              <a:solidFill>
                <a:srgbClr val="FF0000"/>
              </a:solidFill>
            </a:endParaRPr>
          </a:p>
        </p:txBody>
      </p:sp>
      <p:sp>
        <p:nvSpPr>
          <p:cNvPr id="2" name="TextBox 1"/>
          <p:cNvSpPr txBox="1"/>
          <p:nvPr/>
        </p:nvSpPr>
        <p:spPr>
          <a:xfrm>
            <a:off x="1518356" y="5031791"/>
            <a:ext cx="7315201" cy="1581971"/>
          </a:xfrm>
          <a:prstGeom prst="rect">
            <a:avLst/>
          </a:prstGeom>
          <a:solidFill>
            <a:schemeClr val="bg1"/>
          </a:solidFill>
          <a:ln>
            <a:noFill/>
          </a:ln>
        </p:spPr>
        <p:txBody>
          <a:bodyPr wrap="square" rtlCol="0">
            <a:spAutoFit/>
          </a:bodyPr>
          <a:lstStyle/>
          <a:p>
            <a:pPr marL="342900" indent="-342900">
              <a:lnSpc>
                <a:spcPct val="80000"/>
              </a:lnSpc>
              <a:buFont typeface="Arial"/>
              <a:buChar char="•"/>
            </a:pPr>
            <a:r>
              <a:rPr lang="en-US" sz="2400" i="1" dirty="0" smtClean="0">
                <a:solidFill>
                  <a:srgbClr val="FF0000"/>
                </a:solidFill>
              </a:rPr>
              <a:t>Before </a:t>
            </a:r>
            <a:r>
              <a:rPr lang="en-US" sz="2400" i="1" dirty="0">
                <a:solidFill>
                  <a:srgbClr val="FF0000"/>
                </a:solidFill>
              </a:rPr>
              <a:t>heading out for a day at the beach, you slather on sunscreen in order to avoid getting sunburned</a:t>
            </a:r>
            <a:r>
              <a:rPr lang="en-US" sz="2400" i="1" dirty="0" smtClean="0">
                <a:solidFill>
                  <a:srgbClr val="FF0000"/>
                </a:solidFill>
              </a:rPr>
              <a:t>.</a:t>
            </a:r>
          </a:p>
          <a:p>
            <a:pPr marL="342900" indent="-342900">
              <a:lnSpc>
                <a:spcPct val="80000"/>
              </a:lnSpc>
              <a:buFont typeface="Arial"/>
              <a:buChar char="•"/>
            </a:pPr>
            <a:endParaRPr lang="en-US" sz="2400" i="1" dirty="0">
              <a:solidFill>
                <a:srgbClr val="FF0000"/>
              </a:solidFill>
            </a:endParaRPr>
          </a:p>
          <a:p>
            <a:pPr marL="342900" indent="-342900">
              <a:lnSpc>
                <a:spcPct val="80000"/>
              </a:lnSpc>
              <a:buFont typeface="Arial"/>
              <a:buChar char="•"/>
            </a:pPr>
            <a:r>
              <a:rPr lang="en-US" sz="2400" i="1" dirty="0" smtClean="0">
                <a:solidFill>
                  <a:srgbClr val="FF0000"/>
                </a:solidFill>
              </a:rPr>
              <a:t>You </a:t>
            </a:r>
            <a:r>
              <a:rPr lang="en-US" sz="2400" i="1" dirty="0">
                <a:solidFill>
                  <a:srgbClr val="FF0000"/>
                </a:solidFill>
              </a:rPr>
              <a:t>leave the house early in order to avoid getting stuck in traffic and being late for class.</a:t>
            </a:r>
          </a:p>
        </p:txBody>
      </p:sp>
      <p:sp>
        <p:nvSpPr>
          <p:cNvPr id="9" name="Rectangle 5"/>
          <p:cNvSpPr>
            <a:spLocks noChangeArrowheads="1"/>
          </p:cNvSpPr>
          <p:nvPr/>
        </p:nvSpPr>
        <p:spPr bwMode="auto">
          <a:xfrm>
            <a:off x="1664448" y="381000"/>
            <a:ext cx="4675278"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78" dir="8100000" algn="ctr" rotWithShape="0">
                    <a:srgbClr val="999999">
                      <a:alpha val="74998"/>
                    </a:srgbClr>
                  </a:outerShdw>
                </a:effectLst>
              </a14:hiddenEffects>
            </a:ext>
          </a:extLst>
        </p:spPr>
        <p:txBody>
          <a:bodyPr wrap="none">
            <a:spAutoFit/>
          </a:bodyPr>
          <a:lstStyle/>
          <a:p>
            <a:pPr algn="ctr">
              <a:defRPr/>
            </a:pPr>
            <a:r>
              <a:rPr lang="en-US" sz="3200" dirty="0">
                <a:solidFill>
                  <a:srgbClr val="000000"/>
                </a:solidFill>
              </a:rPr>
              <a:t>Applied Behaviour Analysis</a:t>
            </a:r>
          </a:p>
          <a:p>
            <a:pPr algn="ctr">
              <a:defRPr/>
            </a:pPr>
            <a:r>
              <a:rPr lang="en-US" sz="2800" i="1" dirty="0">
                <a:solidFill>
                  <a:schemeClr val="bg1">
                    <a:lumMod val="75000"/>
                  </a:schemeClr>
                </a:solidFill>
              </a:rPr>
              <a:t>(Behaviour Modification</a:t>
            </a:r>
            <a:r>
              <a:rPr lang="en-US" sz="2800" i="1" dirty="0">
                <a:solidFill>
                  <a:srgbClr val="000000"/>
                </a:solidFill>
              </a:rPr>
              <a:t>)</a:t>
            </a:r>
            <a:endParaRPr lang="en-US" dirty="0">
              <a:solidFill>
                <a:srgbClr val="000000"/>
              </a:solidFill>
            </a:endParaRPr>
          </a:p>
        </p:txBody>
      </p:sp>
      <p:sp>
        <p:nvSpPr>
          <p:cNvPr id="10" name="Text Box 6"/>
          <p:cNvSpPr txBox="1">
            <a:spLocks noChangeArrowheads="1"/>
          </p:cNvSpPr>
          <p:nvPr/>
        </p:nvSpPr>
        <p:spPr bwMode="auto">
          <a:xfrm rot="16200000">
            <a:off x="-1143794" y="2518867"/>
            <a:ext cx="3201987" cy="9233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AU" sz="5400" i="1" dirty="0"/>
              <a:t>features</a:t>
            </a:r>
            <a:endParaRPr lang="en-AU" dirty="0"/>
          </a:p>
        </p:txBody>
      </p:sp>
      <p:sp>
        <p:nvSpPr>
          <p:cNvPr id="11" name="Line 7"/>
          <p:cNvSpPr>
            <a:spLocks noChangeShapeType="1"/>
          </p:cNvSpPr>
          <p:nvPr/>
        </p:nvSpPr>
        <p:spPr bwMode="auto">
          <a:xfrm>
            <a:off x="685800" y="4572000"/>
            <a:ext cx="0" cy="198120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12" name="Picture 11" descr="beh_mod_arrow.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0435" y="0"/>
            <a:ext cx="2247765" cy="2247765"/>
          </a:xfrm>
          <a:prstGeom prst="rect">
            <a:avLst/>
          </a:prstGeom>
          <a:effectLst>
            <a:outerShdw blurRad="50800" dist="38100" dir="18900000" algn="bl" rotWithShape="0">
              <a:prstClr val="black">
                <a:alpha val="40000"/>
              </a:prstClr>
            </a:outerShdw>
          </a:effectLst>
        </p:spPr>
      </p:pic>
    </p:spTree>
    <p:extLst>
      <p:ext uri="{BB962C8B-B14F-4D97-AF65-F5344CB8AC3E}">
        <p14:creationId xmlns:p14="http://schemas.microsoft.com/office/powerpoint/2010/main" val="3949923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2"/>
                                        </p:tgtEl>
                                      </p:cBhvr>
                                    </p:animEffect>
                                    <p:set>
                                      <p:cBhvr>
                                        <p:cTn id="15" dur="1" fill="hold">
                                          <p:stCondLst>
                                            <p:cond delay="499"/>
                                          </p:stCondLst>
                                        </p:cTn>
                                        <p:tgtEl>
                                          <p:spTgt spid="2"/>
                                        </p:tgtEl>
                                        <p:attrNameLst>
                                          <p:attrName>style.visibility</p:attrName>
                                        </p:attrNameLst>
                                      </p:cBhvr>
                                      <p:to>
                                        <p:strVal val="hidden"/>
                                      </p:to>
                                    </p:set>
                                  </p:childTnLst>
                                </p:cTn>
                              </p:par>
                              <p:par>
                                <p:cTn id="16" presetID="10" presetClass="exit" presetSubtype="0" fill="hold" grpId="1" nodeType="withEffect">
                                  <p:stCondLst>
                                    <p:cond delay="0"/>
                                  </p:stCondLst>
                                  <p:childTnLst>
                                    <p:animEffect transition="out" filter="fade">
                                      <p:cBhvr>
                                        <p:cTn id="17" dur="500"/>
                                        <p:tgtEl>
                                          <p:spTgt spid="5"/>
                                        </p:tgtEl>
                                      </p:cBhvr>
                                    </p:animEffect>
                                    <p:set>
                                      <p:cBhvr>
                                        <p:cTn id="18"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2" grpId="0" animBg="1"/>
      <p:bldP spid="2"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Text Box 4"/>
          <p:cNvSpPr txBox="1">
            <a:spLocks noChangeArrowheads="1"/>
          </p:cNvSpPr>
          <p:nvPr/>
        </p:nvSpPr>
        <p:spPr bwMode="auto">
          <a:xfrm rot="-5400000">
            <a:off x="-1580357" y="2048967"/>
            <a:ext cx="4075113" cy="9233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AU" sz="5400" i="1" dirty="0">
                <a:solidFill>
                  <a:srgbClr val="000000"/>
                </a:solidFill>
              </a:rPr>
              <a:t>experiments</a:t>
            </a:r>
            <a:endParaRPr lang="en-AU" dirty="0">
              <a:solidFill>
                <a:srgbClr val="000000"/>
              </a:solidFill>
            </a:endParaRPr>
          </a:p>
        </p:txBody>
      </p:sp>
      <p:sp>
        <p:nvSpPr>
          <p:cNvPr id="17413" name="Line 5"/>
          <p:cNvSpPr>
            <a:spLocks noChangeShapeType="1"/>
          </p:cNvSpPr>
          <p:nvPr/>
        </p:nvSpPr>
        <p:spPr bwMode="auto">
          <a:xfrm>
            <a:off x="685800" y="4572000"/>
            <a:ext cx="0" cy="198120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17414" name="BFSkinner2.mov" descr="/Users/CSC/Desktop/UOWCourses/EDGS 916/916_flex/video/BFSkinner2.mov">
            <a:hlinkClick r:id="" action="ppaction://media"/>
          </p:cNvPr>
          <p:cNvPicPr>
            <a:picLocks noChangeAspect="1" noChangeArrowheads="1"/>
          </p:cNvPicPr>
          <p:nvPr>
            <a:videoFile r:link="rId2"/>
            <p:extLst>
              <p:ext uri="{DAA4B4D4-6D71-4841-9C94-3DE7FCFB9230}">
                <p14:media xmlns:p14="http://schemas.microsoft.com/office/powerpoint/2010/main" r:link="rId1"/>
              </p:ext>
            </p:extLst>
          </p:nvPr>
        </p:nvPicPr>
        <p:blipFill>
          <a:blip r:embed="rId5">
            <a:extLst>
              <a:ext uri="{28A0092B-C50C-407E-A947-70E740481C1C}">
                <a14:useLocalDpi xmlns:a14="http://schemas.microsoft.com/office/drawing/2010/main" val="0"/>
              </a:ext>
            </a:extLst>
          </a:blip>
          <a:srcRect/>
          <a:stretch>
            <a:fillRect/>
          </a:stretch>
        </p:blipFill>
        <p:spPr bwMode="auto">
          <a:xfrm>
            <a:off x="2667000" y="2743200"/>
            <a:ext cx="4343400" cy="296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5" name="Text Box 7"/>
          <p:cNvSpPr txBox="1">
            <a:spLocks noChangeArrowheads="1"/>
          </p:cNvSpPr>
          <p:nvPr/>
        </p:nvSpPr>
        <p:spPr bwMode="auto">
          <a:xfrm>
            <a:off x="1828800" y="2057400"/>
            <a:ext cx="35814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a:solidFill>
                  <a:srgbClr val="000000"/>
                </a:solidFill>
              </a:rPr>
              <a:t>Can pigeons read?</a:t>
            </a:r>
          </a:p>
        </p:txBody>
      </p:sp>
      <p:pic>
        <p:nvPicPr>
          <p:cNvPr id="17416" name="Picture 8" descr="pigeon_readi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10562" y="2681287"/>
            <a:ext cx="4495800" cy="3871913"/>
          </a:xfrm>
          <a:prstGeom prst="rect">
            <a:avLst/>
          </a:prstGeom>
          <a:solidFill>
            <a:srgbClr val="E2E2E2"/>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7417" name="Text Box 9"/>
          <p:cNvSpPr txBox="1">
            <a:spLocks noChangeArrowheads="1"/>
          </p:cNvSpPr>
          <p:nvPr/>
        </p:nvSpPr>
        <p:spPr bwMode="auto">
          <a:xfrm>
            <a:off x="1828800" y="2057400"/>
            <a:ext cx="35814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dirty="0">
                <a:solidFill>
                  <a:srgbClr val="000000"/>
                </a:solidFill>
              </a:rPr>
              <a:t>Skinners Box</a:t>
            </a:r>
          </a:p>
        </p:txBody>
      </p:sp>
      <p:pic>
        <p:nvPicPr>
          <p:cNvPr id="37898" name="Picture 14" descr="weblink">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458200" y="6172200"/>
            <a:ext cx="5080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4"/>
          <p:cNvSpPr>
            <a:spLocks noChangeArrowheads="1"/>
          </p:cNvSpPr>
          <p:nvPr/>
        </p:nvSpPr>
        <p:spPr bwMode="auto">
          <a:xfrm>
            <a:off x="1664448" y="381000"/>
            <a:ext cx="4675278"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78" dir="8100000" algn="ctr" rotWithShape="0">
                    <a:srgbClr val="999999">
                      <a:alpha val="74998"/>
                    </a:srgbClr>
                  </a:outerShdw>
                </a:effectLst>
              </a14:hiddenEffects>
            </a:ext>
          </a:extLst>
        </p:spPr>
        <p:txBody>
          <a:bodyPr wrap="none">
            <a:spAutoFit/>
          </a:bodyPr>
          <a:lstStyle/>
          <a:p>
            <a:pPr algn="ctr">
              <a:defRPr/>
            </a:pPr>
            <a:r>
              <a:rPr lang="en-US" sz="3200" dirty="0"/>
              <a:t>Applied Behaviour Analysis</a:t>
            </a:r>
          </a:p>
          <a:p>
            <a:pPr algn="ctr">
              <a:defRPr/>
            </a:pPr>
            <a:r>
              <a:rPr lang="en-US" sz="2800" i="1" dirty="0">
                <a:solidFill>
                  <a:schemeClr val="bg1">
                    <a:lumMod val="75000"/>
                  </a:schemeClr>
                </a:solidFill>
              </a:rPr>
              <a:t>(Behaviour Modification)</a:t>
            </a:r>
            <a:endParaRPr lang="en-US" dirty="0">
              <a:solidFill>
                <a:schemeClr val="bg1">
                  <a:lumMod val="75000"/>
                </a:schemeClr>
              </a:solidFill>
            </a:endParaRPr>
          </a:p>
        </p:txBody>
      </p:sp>
      <p:pic>
        <p:nvPicPr>
          <p:cNvPr id="13" name="Picture 12" descr="beh_mod_arrow.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210435" y="0"/>
            <a:ext cx="2247765" cy="2247765"/>
          </a:xfrm>
          <a:prstGeom prst="rect">
            <a:avLst/>
          </a:prstGeom>
          <a:effectLst>
            <a:outerShdw blurRad="50800" dist="38100" dir="18900000" algn="bl" rotWithShape="0">
              <a:prstClr val="black">
                <a:alpha val="40000"/>
              </a:prstClr>
            </a:outerShdw>
          </a:effectLst>
        </p:spPr>
      </p:pic>
    </p:spTree>
    <p:extLst>
      <p:ext uri="{BB962C8B-B14F-4D97-AF65-F5344CB8AC3E}">
        <p14:creationId xmlns:p14="http://schemas.microsoft.com/office/powerpoint/2010/main" val="37290583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17413"/>
                                        </p:tgtEl>
                                        <p:attrNameLst>
                                          <p:attrName>style.visibility</p:attrName>
                                        </p:attrNameLst>
                                      </p:cBhvr>
                                      <p:to>
                                        <p:strVal val="visible"/>
                                      </p:to>
                                    </p:set>
                                    <p:anim calcmode="lin" valueType="num">
                                      <p:cBhvr additive="base">
                                        <p:cTn id="7" dur="500" fill="hold"/>
                                        <p:tgtEl>
                                          <p:spTgt spid="17413"/>
                                        </p:tgtEl>
                                        <p:attrNameLst>
                                          <p:attrName>ppt_x</p:attrName>
                                        </p:attrNameLst>
                                      </p:cBhvr>
                                      <p:tavLst>
                                        <p:tav tm="0">
                                          <p:val>
                                            <p:strVal val="#ppt_x"/>
                                          </p:val>
                                        </p:tav>
                                        <p:tav tm="100000">
                                          <p:val>
                                            <p:strVal val="#ppt_x"/>
                                          </p:val>
                                        </p:tav>
                                      </p:tavLst>
                                    </p:anim>
                                    <p:anim calcmode="lin" valueType="num">
                                      <p:cBhvr additive="base">
                                        <p:cTn id="8" dur="500" fill="hold"/>
                                        <p:tgtEl>
                                          <p:spTgt spid="1741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500"/>
                                  </p:stCondLst>
                                  <p:childTnLst>
                                    <p:set>
                                      <p:cBhvr>
                                        <p:cTn id="10" dur="1" fill="hold">
                                          <p:stCondLst>
                                            <p:cond delay="0"/>
                                          </p:stCondLst>
                                        </p:cTn>
                                        <p:tgtEl>
                                          <p:spTgt spid="17412"/>
                                        </p:tgtEl>
                                        <p:attrNameLst>
                                          <p:attrName>style.visibility</p:attrName>
                                        </p:attrNameLst>
                                      </p:cBhvr>
                                      <p:to>
                                        <p:strVal val="visible"/>
                                      </p:to>
                                    </p:set>
                                    <p:anim calcmode="lin" valueType="num">
                                      <p:cBhvr additive="base">
                                        <p:cTn id="11" dur="500" fill="hold"/>
                                        <p:tgtEl>
                                          <p:spTgt spid="17412"/>
                                        </p:tgtEl>
                                        <p:attrNameLst>
                                          <p:attrName>ppt_x</p:attrName>
                                        </p:attrNameLst>
                                      </p:cBhvr>
                                      <p:tavLst>
                                        <p:tav tm="0">
                                          <p:val>
                                            <p:strVal val="#ppt_x"/>
                                          </p:val>
                                        </p:tav>
                                        <p:tav tm="100000">
                                          <p:val>
                                            <p:strVal val="#ppt_x"/>
                                          </p:val>
                                        </p:tav>
                                      </p:tavLst>
                                    </p:anim>
                                    <p:anim calcmode="lin" valueType="num">
                                      <p:cBhvr additive="base">
                                        <p:cTn id="12" dur="500" fill="hold"/>
                                        <p:tgtEl>
                                          <p:spTgt spid="17412"/>
                                        </p:tgtEl>
                                        <p:attrNameLst>
                                          <p:attrName>ppt_y</p:attrName>
                                        </p:attrNameLst>
                                      </p:cBhvr>
                                      <p:tavLst>
                                        <p:tav tm="0">
                                          <p:val>
                                            <p:strVal val="1+#ppt_h/2"/>
                                          </p:val>
                                        </p:tav>
                                        <p:tav tm="100000">
                                          <p:val>
                                            <p:strVal val="#ppt_y"/>
                                          </p:val>
                                        </p:tav>
                                      </p:tavLst>
                                    </p:anim>
                                  </p:childTnLst>
                                </p:cTn>
                              </p:par>
                              <p:par>
                                <p:cTn id="13" presetID="10" presetClass="entr" presetSubtype="0" fill="hold" grpId="0" nodeType="withEffect">
                                  <p:stCondLst>
                                    <p:cond delay="500"/>
                                  </p:stCondLst>
                                  <p:childTnLst>
                                    <p:set>
                                      <p:cBhvr>
                                        <p:cTn id="14" dur="1" fill="hold">
                                          <p:stCondLst>
                                            <p:cond delay="0"/>
                                          </p:stCondLst>
                                        </p:cTn>
                                        <p:tgtEl>
                                          <p:spTgt spid="17415"/>
                                        </p:tgtEl>
                                        <p:attrNameLst>
                                          <p:attrName>style.visibility</p:attrName>
                                        </p:attrNameLst>
                                      </p:cBhvr>
                                      <p:to>
                                        <p:strVal val="visible"/>
                                      </p:to>
                                    </p:set>
                                    <p:animEffect transition="in" filter="fade">
                                      <p:cBhvr>
                                        <p:cTn id="15" dur="1000"/>
                                        <p:tgtEl>
                                          <p:spTgt spid="17415"/>
                                        </p:tgtEl>
                                      </p:cBhvr>
                                    </p:animEffect>
                                  </p:childTnLst>
                                </p:cTn>
                              </p:par>
                              <p:par>
                                <p:cTn id="16" presetID="10" presetClass="entr" presetSubtype="0" fill="hold" nodeType="withEffect">
                                  <p:stCondLst>
                                    <p:cond delay="0"/>
                                  </p:stCondLst>
                                  <p:childTnLst>
                                    <p:set>
                                      <p:cBhvr>
                                        <p:cTn id="17" dur="1" fill="hold">
                                          <p:stCondLst>
                                            <p:cond delay="0"/>
                                          </p:stCondLst>
                                        </p:cTn>
                                        <p:tgtEl>
                                          <p:spTgt spid="17416"/>
                                        </p:tgtEl>
                                        <p:attrNameLst>
                                          <p:attrName>style.visibility</p:attrName>
                                        </p:attrNameLst>
                                      </p:cBhvr>
                                      <p:to>
                                        <p:strVal val="visible"/>
                                      </p:to>
                                    </p:set>
                                    <p:animEffect transition="in" filter="fade">
                                      <p:cBhvr>
                                        <p:cTn id="18" dur="1000"/>
                                        <p:tgtEl>
                                          <p:spTgt spid="17416"/>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nodeType="clickEffect">
                                  <p:stCondLst>
                                    <p:cond delay="0"/>
                                  </p:stCondLst>
                                  <p:childTnLst>
                                    <p:set>
                                      <p:cBhvr>
                                        <p:cTn id="22" dur="1" fill="hold">
                                          <p:stCondLst>
                                            <p:cond delay="0"/>
                                          </p:stCondLst>
                                        </p:cTn>
                                        <p:tgtEl>
                                          <p:spTgt spid="17414"/>
                                        </p:tgtEl>
                                        <p:attrNameLst>
                                          <p:attrName>style.visibility</p:attrName>
                                        </p:attrNameLst>
                                      </p:cBhvr>
                                      <p:to>
                                        <p:strVal val="visible"/>
                                      </p:to>
                                    </p:set>
                                    <p:animEffect transition="in" filter="fade">
                                      <p:cBhvr>
                                        <p:cTn id="23" dur="1000"/>
                                        <p:tgtEl>
                                          <p:spTgt spid="17414"/>
                                        </p:tgtEl>
                                      </p:cBhvr>
                                    </p:animEffect>
                                  </p:childTnLst>
                                </p:cTn>
                              </p:par>
                              <p:par>
                                <p:cTn id="24" presetID="10" presetClass="exit" presetSubtype="0" fill="hold" grpId="1" nodeType="withEffect">
                                  <p:stCondLst>
                                    <p:cond delay="0"/>
                                  </p:stCondLst>
                                  <p:childTnLst>
                                    <p:animEffect transition="out" filter="fade">
                                      <p:cBhvr>
                                        <p:cTn id="25" dur="1000"/>
                                        <p:tgtEl>
                                          <p:spTgt spid="17415"/>
                                        </p:tgtEl>
                                      </p:cBhvr>
                                    </p:animEffect>
                                    <p:set>
                                      <p:cBhvr>
                                        <p:cTn id="26" dur="1" fill="hold">
                                          <p:stCondLst>
                                            <p:cond delay="999"/>
                                          </p:stCondLst>
                                        </p:cTn>
                                        <p:tgtEl>
                                          <p:spTgt spid="17415"/>
                                        </p:tgtEl>
                                        <p:attrNameLst>
                                          <p:attrName>style.visibility</p:attrName>
                                        </p:attrNameLst>
                                      </p:cBhvr>
                                      <p:to>
                                        <p:strVal val="hidden"/>
                                      </p:to>
                                    </p:set>
                                  </p:childTnLst>
                                </p:cTn>
                              </p:par>
                              <p:par>
                                <p:cTn id="27" presetID="10" presetClass="exit" presetSubtype="0" fill="hold" nodeType="withEffect">
                                  <p:stCondLst>
                                    <p:cond delay="0"/>
                                  </p:stCondLst>
                                  <p:childTnLst>
                                    <p:animEffect transition="out" filter="fade">
                                      <p:cBhvr>
                                        <p:cTn id="28" dur="1000"/>
                                        <p:tgtEl>
                                          <p:spTgt spid="17416"/>
                                        </p:tgtEl>
                                      </p:cBhvr>
                                    </p:animEffect>
                                    <p:set>
                                      <p:cBhvr>
                                        <p:cTn id="29" dur="1" fill="hold">
                                          <p:stCondLst>
                                            <p:cond delay="999"/>
                                          </p:stCondLst>
                                        </p:cTn>
                                        <p:tgtEl>
                                          <p:spTgt spid="17416"/>
                                        </p:tgtEl>
                                        <p:attrNameLst>
                                          <p:attrName>style.visibility</p:attrName>
                                        </p:attrNameLst>
                                      </p:cBhvr>
                                      <p:to>
                                        <p:strVal val="hidden"/>
                                      </p:to>
                                    </p:set>
                                  </p:childTnLst>
                                </p:cTn>
                              </p:par>
                              <p:par>
                                <p:cTn id="30" presetID="10" presetClass="entr" presetSubtype="0" fill="hold" grpId="0" nodeType="withEffect">
                                  <p:stCondLst>
                                    <p:cond delay="0"/>
                                  </p:stCondLst>
                                  <p:childTnLst>
                                    <p:set>
                                      <p:cBhvr>
                                        <p:cTn id="31" dur="1" fill="hold">
                                          <p:stCondLst>
                                            <p:cond delay="0"/>
                                          </p:stCondLst>
                                        </p:cTn>
                                        <p:tgtEl>
                                          <p:spTgt spid="17417"/>
                                        </p:tgtEl>
                                        <p:attrNameLst>
                                          <p:attrName>style.visibility</p:attrName>
                                        </p:attrNameLst>
                                      </p:cBhvr>
                                      <p:to>
                                        <p:strVal val="visible"/>
                                      </p:to>
                                    </p:set>
                                    <p:animEffect transition="in" filter="fade">
                                      <p:cBhvr>
                                        <p:cTn id="32" dur="1000"/>
                                        <p:tgtEl>
                                          <p:spTgt spid="17417"/>
                                        </p:tgtEl>
                                      </p:cBhvr>
                                    </p:animEffect>
                                  </p:childTnLst>
                                </p:cTn>
                              </p:par>
                              <p:par>
                                <p:cTn id="33" presetID="1" presetClass="mediacall" presetSubtype="0" fill="hold" nodeType="withEffect">
                                  <p:stCondLst>
                                    <p:cond delay="1000"/>
                                  </p:stCondLst>
                                  <p:childTnLst>
                                    <p:cmd type="call" cmd="playFrom(0.0)">
                                      <p:cBhvr>
                                        <p:cTn id="34" dur="237733" fill="hold"/>
                                        <p:tgtEl>
                                          <p:spTgt spid="17414"/>
                                        </p:tgtEl>
                                      </p:cBhvr>
                                    </p:cmd>
                                  </p:childTnLst>
                                </p:cTn>
                              </p:par>
                              <p:par>
                                <p:cTn id="35" presetID="10" presetClass="entr" presetSubtype="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8" restart="whenNotActive" fill="hold" evtFilter="cancelBubble" nodeType="interactiveSeq">
                <p:stCondLst>
                  <p:cond evt="onClick" delay="0">
                    <p:tgtEl>
                      <p:spTgt spid="17414"/>
                    </p:tgtEl>
                  </p:cond>
                </p:stCondLst>
                <p:endSync evt="end" delay="0">
                  <p:rtn val="all"/>
                </p:endSync>
                <p:childTnLst>
                  <p:par>
                    <p:cTn id="39" fill="hold" nodeType="clickPar">
                      <p:stCondLst>
                        <p:cond delay="0"/>
                      </p:stCondLst>
                      <p:childTnLst>
                        <p:par>
                          <p:cTn id="40" fill="hold" nodeType="withGroup">
                            <p:stCondLst>
                              <p:cond delay="0"/>
                            </p:stCondLst>
                            <p:childTnLst>
                              <p:par>
                                <p:cTn id="41" presetID="2" presetClass="mediacall" presetSubtype="0" fill="hold" nodeType="clickEffect">
                                  <p:stCondLst>
                                    <p:cond delay="0"/>
                                  </p:stCondLst>
                                  <p:childTnLst>
                                    <p:cmd type="call" cmd="togglePause">
                                      <p:cBhvr>
                                        <p:cTn id="42" dur="1" fill="hold"/>
                                        <p:tgtEl>
                                          <p:spTgt spid="17414"/>
                                        </p:tgtEl>
                                      </p:cBhvr>
                                    </p:cmd>
                                  </p:childTnLst>
                                </p:cTn>
                              </p:par>
                            </p:childTnLst>
                          </p:cTn>
                        </p:par>
                      </p:childTnLst>
                    </p:cTn>
                  </p:par>
                </p:childTnLst>
              </p:cTn>
              <p:nextCondLst>
                <p:cond evt="onClick" delay="0">
                  <p:tgtEl>
                    <p:spTgt spid="17414"/>
                  </p:tgtEl>
                </p:cond>
              </p:nextCondLst>
            </p:seq>
            <p:video>
              <p:cMediaNode>
                <p:cTn id="43" fill="hold" display="0">
                  <p:stCondLst>
                    <p:cond delay="indefinite"/>
                  </p:stCondLst>
                  <p:endCondLst>
                    <p:cond evt="onNext" delay="0">
                      <p:tgtEl>
                        <p:sldTgt/>
                      </p:tgtEl>
                    </p:cond>
                    <p:cond evt="onPrev" delay="0">
                      <p:tgtEl>
                        <p:sldTgt/>
                      </p:tgtEl>
                    </p:cond>
                  </p:endCondLst>
                </p:cTn>
                <p:tgtEl>
                  <p:spTgt spid="17414"/>
                </p:tgtEl>
              </p:cMediaNode>
            </p:video>
          </p:childTnLst>
        </p:cTn>
      </p:par>
    </p:tnLst>
    <p:bldLst>
      <p:bldP spid="17412" grpId="0"/>
      <p:bldP spid="17413" grpId="0" animBg="1"/>
      <p:bldP spid="17415" grpId="0"/>
      <p:bldP spid="17415" grpId="1"/>
      <p:bldP spid="17417"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Text Box 4"/>
          <p:cNvSpPr txBox="1">
            <a:spLocks noChangeArrowheads="1"/>
          </p:cNvSpPr>
          <p:nvPr/>
        </p:nvSpPr>
        <p:spPr bwMode="auto">
          <a:xfrm rot="-5400000">
            <a:off x="-1580356" y="2034679"/>
            <a:ext cx="4075112" cy="9233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AU" sz="5400" i="1" dirty="0">
                <a:solidFill>
                  <a:srgbClr val="000000"/>
                </a:solidFill>
              </a:rPr>
              <a:t>applications</a:t>
            </a:r>
            <a:endParaRPr lang="en-AU" dirty="0">
              <a:solidFill>
                <a:srgbClr val="000000"/>
              </a:solidFill>
            </a:endParaRPr>
          </a:p>
        </p:txBody>
      </p:sp>
      <p:sp>
        <p:nvSpPr>
          <p:cNvPr id="49157" name="Line 5"/>
          <p:cNvSpPr>
            <a:spLocks noChangeShapeType="1"/>
          </p:cNvSpPr>
          <p:nvPr/>
        </p:nvSpPr>
        <p:spPr bwMode="auto">
          <a:xfrm>
            <a:off x="685800" y="4572000"/>
            <a:ext cx="0" cy="198120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9163" name="Text Box 11"/>
          <p:cNvSpPr txBox="1">
            <a:spLocks noChangeArrowheads="1"/>
          </p:cNvSpPr>
          <p:nvPr/>
        </p:nvSpPr>
        <p:spPr bwMode="auto">
          <a:xfrm>
            <a:off x="1447800" y="2228850"/>
            <a:ext cx="6934200" cy="3046988"/>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AU" dirty="0">
                <a:solidFill>
                  <a:srgbClr val="000000"/>
                </a:solidFill>
              </a:rPr>
              <a:t>any classroom using token reinforcements and/or reward/punishment systems</a:t>
            </a:r>
          </a:p>
          <a:p>
            <a:pPr>
              <a:spcBef>
                <a:spcPct val="50000"/>
              </a:spcBef>
            </a:pPr>
            <a:r>
              <a:rPr lang="en-AU" dirty="0">
                <a:solidFill>
                  <a:srgbClr val="000000"/>
                </a:solidFill>
              </a:rPr>
              <a:t>Special Education classrooms</a:t>
            </a:r>
          </a:p>
          <a:p>
            <a:pPr>
              <a:spcBef>
                <a:spcPct val="50000"/>
              </a:spcBef>
            </a:pPr>
            <a:r>
              <a:rPr lang="en-AU" dirty="0">
                <a:solidFill>
                  <a:srgbClr val="000000"/>
                </a:solidFill>
              </a:rPr>
              <a:t>ED/BD units</a:t>
            </a:r>
          </a:p>
          <a:p>
            <a:pPr>
              <a:spcBef>
                <a:spcPct val="50000"/>
              </a:spcBef>
            </a:pPr>
            <a:r>
              <a:rPr lang="en-AU" dirty="0">
                <a:solidFill>
                  <a:srgbClr val="000000"/>
                </a:solidFill>
              </a:rPr>
              <a:t>with students on the Autism spectrum</a:t>
            </a:r>
          </a:p>
          <a:p>
            <a:pPr>
              <a:spcBef>
                <a:spcPct val="50000"/>
              </a:spcBef>
            </a:pPr>
            <a:r>
              <a:rPr lang="en-AU" dirty="0">
                <a:solidFill>
                  <a:srgbClr val="000000"/>
                </a:solidFill>
              </a:rPr>
              <a:t>and . . . .</a:t>
            </a:r>
          </a:p>
        </p:txBody>
      </p:sp>
      <p:sp>
        <p:nvSpPr>
          <p:cNvPr id="49164" name="Rectangle 12"/>
          <p:cNvSpPr>
            <a:spLocks noChangeArrowheads="1"/>
          </p:cNvSpPr>
          <p:nvPr/>
        </p:nvSpPr>
        <p:spPr bwMode="auto">
          <a:xfrm>
            <a:off x="1447800" y="5365750"/>
            <a:ext cx="7543800" cy="923330"/>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txBody>
          <a:bodyPr>
            <a:spAutoFit/>
          </a:bodyPr>
          <a:lstStyle/>
          <a:p>
            <a:r>
              <a:rPr lang="en-AU" dirty="0">
                <a:solidFill>
                  <a:srgbClr val="000000"/>
                </a:solidFill>
              </a:rPr>
              <a:t>as the basis for the identification of behaviour patterns (</a:t>
            </a:r>
            <a:r>
              <a:rPr lang="en-AU" i="1" dirty="0">
                <a:solidFill>
                  <a:srgbClr val="000000"/>
                </a:solidFill>
              </a:rPr>
              <a:t>Functional Assessments</a:t>
            </a:r>
            <a:r>
              <a:rPr lang="en-AU" dirty="0">
                <a:solidFill>
                  <a:srgbClr val="000000"/>
                </a:solidFill>
              </a:rPr>
              <a:t>) and the development of Individual Education Plans (</a:t>
            </a:r>
            <a:r>
              <a:rPr lang="en-AU" i="1" dirty="0">
                <a:solidFill>
                  <a:srgbClr val="000000"/>
                </a:solidFill>
              </a:rPr>
              <a:t>IEPs</a:t>
            </a:r>
            <a:r>
              <a:rPr lang="en-AU" dirty="0">
                <a:solidFill>
                  <a:srgbClr val="000000"/>
                </a:solidFill>
              </a:rPr>
              <a:t>) across all settings.</a:t>
            </a:r>
          </a:p>
        </p:txBody>
      </p:sp>
      <p:sp>
        <p:nvSpPr>
          <p:cNvPr id="8" name="Rectangle 4"/>
          <p:cNvSpPr>
            <a:spLocks noChangeArrowheads="1"/>
          </p:cNvSpPr>
          <p:nvPr/>
        </p:nvSpPr>
        <p:spPr bwMode="auto">
          <a:xfrm>
            <a:off x="1664448" y="381000"/>
            <a:ext cx="4675278"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78" dir="8100000" algn="ctr" rotWithShape="0">
                    <a:srgbClr val="999999">
                      <a:alpha val="74998"/>
                    </a:srgbClr>
                  </a:outerShdw>
                </a:effectLst>
              </a14:hiddenEffects>
            </a:ext>
          </a:extLst>
        </p:spPr>
        <p:txBody>
          <a:bodyPr wrap="none">
            <a:spAutoFit/>
          </a:bodyPr>
          <a:lstStyle/>
          <a:p>
            <a:pPr algn="ctr">
              <a:defRPr/>
            </a:pPr>
            <a:r>
              <a:rPr lang="en-US" sz="3200" dirty="0"/>
              <a:t>Applied Behaviour Analysis</a:t>
            </a:r>
          </a:p>
          <a:p>
            <a:pPr algn="ctr">
              <a:defRPr/>
            </a:pPr>
            <a:r>
              <a:rPr lang="en-US" sz="2800" i="1" dirty="0">
                <a:solidFill>
                  <a:schemeClr val="bg1">
                    <a:lumMod val="75000"/>
                  </a:schemeClr>
                </a:solidFill>
              </a:rPr>
              <a:t>(Behaviour Modification)</a:t>
            </a:r>
            <a:endParaRPr lang="en-US" dirty="0">
              <a:solidFill>
                <a:schemeClr val="bg1">
                  <a:lumMod val="75000"/>
                </a:schemeClr>
              </a:solidFill>
            </a:endParaRPr>
          </a:p>
        </p:txBody>
      </p:sp>
      <p:pic>
        <p:nvPicPr>
          <p:cNvPr id="9" name="Picture 8" descr="beh_mod_arrow.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0435" y="0"/>
            <a:ext cx="2247765" cy="2247765"/>
          </a:xfrm>
          <a:prstGeom prst="rect">
            <a:avLst/>
          </a:prstGeom>
          <a:effectLst>
            <a:outerShdw blurRad="50800" dist="38100" dir="18900000" algn="bl" rotWithShape="0">
              <a:prstClr val="black">
                <a:alpha val="40000"/>
              </a:prstClr>
            </a:outerShdw>
          </a:effectLst>
        </p:spPr>
      </p:pic>
    </p:spTree>
    <p:extLst>
      <p:ext uri="{BB962C8B-B14F-4D97-AF65-F5344CB8AC3E}">
        <p14:creationId xmlns:p14="http://schemas.microsoft.com/office/powerpoint/2010/main" val="28342230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49157"/>
                                        </p:tgtEl>
                                        <p:attrNameLst>
                                          <p:attrName>style.visibility</p:attrName>
                                        </p:attrNameLst>
                                      </p:cBhvr>
                                      <p:to>
                                        <p:strVal val="visible"/>
                                      </p:to>
                                    </p:set>
                                    <p:anim calcmode="lin" valueType="num">
                                      <p:cBhvr additive="base">
                                        <p:cTn id="7" dur="500" fill="hold"/>
                                        <p:tgtEl>
                                          <p:spTgt spid="49157"/>
                                        </p:tgtEl>
                                        <p:attrNameLst>
                                          <p:attrName>ppt_x</p:attrName>
                                        </p:attrNameLst>
                                      </p:cBhvr>
                                      <p:tavLst>
                                        <p:tav tm="0">
                                          <p:val>
                                            <p:strVal val="#ppt_x"/>
                                          </p:val>
                                        </p:tav>
                                        <p:tav tm="100000">
                                          <p:val>
                                            <p:strVal val="#ppt_x"/>
                                          </p:val>
                                        </p:tav>
                                      </p:tavLst>
                                    </p:anim>
                                    <p:anim calcmode="lin" valueType="num">
                                      <p:cBhvr additive="base">
                                        <p:cTn id="8" dur="500" fill="hold"/>
                                        <p:tgtEl>
                                          <p:spTgt spid="4915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500"/>
                                  </p:stCondLst>
                                  <p:childTnLst>
                                    <p:set>
                                      <p:cBhvr>
                                        <p:cTn id="10" dur="1" fill="hold">
                                          <p:stCondLst>
                                            <p:cond delay="0"/>
                                          </p:stCondLst>
                                        </p:cTn>
                                        <p:tgtEl>
                                          <p:spTgt spid="49156"/>
                                        </p:tgtEl>
                                        <p:attrNameLst>
                                          <p:attrName>style.visibility</p:attrName>
                                        </p:attrNameLst>
                                      </p:cBhvr>
                                      <p:to>
                                        <p:strVal val="visible"/>
                                      </p:to>
                                    </p:set>
                                    <p:anim calcmode="lin" valueType="num">
                                      <p:cBhvr additive="base">
                                        <p:cTn id="11" dur="500" fill="hold"/>
                                        <p:tgtEl>
                                          <p:spTgt spid="49156"/>
                                        </p:tgtEl>
                                        <p:attrNameLst>
                                          <p:attrName>ppt_x</p:attrName>
                                        </p:attrNameLst>
                                      </p:cBhvr>
                                      <p:tavLst>
                                        <p:tav tm="0">
                                          <p:val>
                                            <p:strVal val="#ppt_x"/>
                                          </p:val>
                                        </p:tav>
                                        <p:tav tm="100000">
                                          <p:val>
                                            <p:strVal val="#ppt_x"/>
                                          </p:val>
                                        </p:tav>
                                      </p:tavLst>
                                    </p:anim>
                                    <p:anim calcmode="lin" valueType="num">
                                      <p:cBhvr additive="base">
                                        <p:cTn id="12" dur="500" fill="hold"/>
                                        <p:tgtEl>
                                          <p:spTgt spid="49156"/>
                                        </p:tgtEl>
                                        <p:attrNameLst>
                                          <p:attrName>ppt_y</p:attrName>
                                        </p:attrNameLst>
                                      </p:cBhvr>
                                      <p:tavLst>
                                        <p:tav tm="0">
                                          <p:val>
                                            <p:strVal val="1+#ppt_h/2"/>
                                          </p:val>
                                        </p:tav>
                                        <p:tav tm="100000">
                                          <p:val>
                                            <p:strVal val="#ppt_y"/>
                                          </p:val>
                                        </p:tav>
                                      </p:tavLst>
                                    </p:anim>
                                  </p:childTnLst>
                                </p:cTn>
                              </p:par>
                              <p:par>
                                <p:cTn id="13" presetID="10" presetClass="entr" presetSubtype="0" fill="hold" grpId="0" nodeType="withEffect">
                                  <p:stCondLst>
                                    <p:cond delay="500"/>
                                  </p:stCondLst>
                                  <p:childTnLst>
                                    <p:set>
                                      <p:cBhvr>
                                        <p:cTn id="14" dur="1" fill="hold">
                                          <p:stCondLst>
                                            <p:cond delay="0"/>
                                          </p:stCondLst>
                                        </p:cTn>
                                        <p:tgtEl>
                                          <p:spTgt spid="49164"/>
                                        </p:tgtEl>
                                        <p:attrNameLst>
                                          <p:attrName>style.visibility</p:attrName>
                                        </p:attrNameLst>
                                      </p:cBhvr>
                                      <p:to>
                                        <p:strVal val="visible"/>
                                      </p:to>
                                    </p:set>
                                    <p:animEffect transition="in" filter="fade">
                                      <p:cBhvr>
                                        <p:cTn id="15" dur="1000"/>
                                        <p:tgtEl>
                                          <p:spTgt spid="4916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9163"/>
                                        </p:tgtEl>
                                        <p:attrNameLst>
                                          <p:attrName>style.visibility</p:attrName>
                                        </p:attrNameLst>
                                      </p:cBhvr>
                                      <p:to>
                                        <p:strVal val="visible"/>
                                      </p:to>
                                    </p:set>
                                    <p:animEffect transition="in" filter="fade">
                                      <p:cBhvr>
                                        <p:cTn id="21" dur="1000"/>
                                        <p:tgtEl>
                                          <p:spTgt spid="49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6" grpId="0"/>
      <p:bldP spid="49157" grpId="0" animBg="1"/>
      <p:bldP spid="49163" grpId="0"/>
      <p:bldP spid="49164"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2" descr="FunctAss"/>
          <p:cNvPicPr>
            <a:picLocks noChangeAspect="1" noChangeArrowheads="1"/>
          </p:cNvPicPr>
          <p:nvPr/>
        </p:nvPicPr>
        <p:blipFill>
          <a:blip r:embed="rId3">
            <a:alphaModFix amt="10000"/>
            <a:extLst>
              <a:ext uri="{28A0092B-C50C-407E-A947-70E740481C1C}">
                <a14:useLocalDpi xmlns:a14="http://schemas.microsoft.com/office/drawing/2010/main" val="0"/>
              </a:ext>
            </a:extLst>
          </a:blip>
          <a:srcRect/>
          <a:stretch>
            <a:fillRect/>
          </a:stretch>
        </p:blipFill>
        <p:spPr bwMode="auto">
          <a:xfrm>
            <a:off x="0" y="0"/>
            <a:ext cx="6791325" cy="6858000"/>
          </a:xfrm>
          <a:prstGeom prst="rect">
            <a:avLst/>
          </a:prstGeom>
          <a:noFill/>
          <a:ln>
            <a:noFill/>
          </a:ln>
          <a:extLst>
            <a:ext uri="{909E8E84-426E-40dd-AFC4-6F175D3DCCD1}">
              <a14:hiddenFill xmlns:a14="http://schemas.microsoft.com/office/drawing/2010/main">
                <a:solidFill>
                  <a:srgbClr val="FFFFFF">
                    <a:alpha val="10196"/>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Text Box 3"/>
          <p:cNvSpPr txBox="1">
            <a:spLocks noChangeArrowheads="1"/>
          </p:cNvSpPr>
          <p:nvPr/>
        </p:nvSpPr>
        <p:spPr bwMode="auto">
          <a:xfrm>
            <a:off x="685800" y="314325"/>
            <a:ext cx="7543800" cy="57554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381000" indent="-38100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i="1" dirty="0" smtClean="0">
                <a:solidFill>
                  <a:srgbClr val="000000"/>
                </a:solidFill>
                <a:effectLst>
                  <a:innerShdw blurRad="63500" dist="50800" dir="13500000">
                    <a:prstClr val="black">
                      <a:alpha val="50000"/>
                    </a:prstClr>
                  </a:innerShdw>
                </a:effectLst>
              </a:rPr>
              <a:t>Functional behavioral assessment</a:t>
            </a:r>
            <a:r>
              <a:rPr lang="en-US" sz="2800" b="1" dirty="0" smtClean="0">
                <a:solidFill>
                  <a:srgbClr val="000000"/>
                </a:solidFill>
                <a:effectLst>
                  <a:innerShdw blurRad="63500" dist="50800" dir="13500000">
                    <a:prstClr val="black">
                      <a:alpha val="50000"/>
                    </a:prstClr>
                  </a:innerShdw>
                </a:effectLst>
              </a:rPr>
              <a:t> </a:t>
            </a:r>
            <a:r>
              <a:rPr lang="en-US" sz="2800" i="1" dirty="0" smtClean="0">
                <a:solidFill>
                  <a:srgbClr val="000000"/>
                </a:solidFill>
              </a:rPr>
              <a:t>is</a:t>
            </a:r>
            <a:endParaRPr lang="en-US" i="1" dirty="0" smtClean="0">
              <a:solidFill>
                <a:srgbClr val="000000"/>
              </a:solidFill>
            </a:endParaRPr>
          </a:p>
          <a:p>
            <a:pPr>
              <a:defRPr/>
            </a:pPr>
            <a:endParaRPr lang="en-US" dirty="0" smtClean="0">
              <a:solidFill>
                <a:srgbClr val="000000"/>
              </a:solidFill>
            </a:endParaRPr>
          </a:p>
          <a:p>
            <a:pPr>
              <a:defRPr/>
            </a:pPr>
            <a:r>
              <a:rPr lang="en-US" dirty="0" smtClean="0">
                <a:solidFill>
                  <a:srgbClr val="000000"/>
                </a:solidFill>
              </a:rPr>
              <a:t>* 	a process of looking for patterns in what happens around and/or to the student just before and just after the problem behaviour</a:t>
            </a:r>
          </a:p>
          <a:p>
            <a:pPr>
              <a:defRPr/>
            </a:pPr>
            <a:endParaRPr lang="en-US" dirty="0" smtClean="0">
              <a:solidFill>
                <a:srgbClr val="000000"/>
              </a:solidFill>
            </a:endParaRPr>
          </a:p>
          <a:p>
            <a:pPr>
              <a:defRPr/>
            </a:pPr>
            <a:r>
              <a:rPr lang="en-US" dirty="0" smtClean="0">
                <a:solidFill>
                  <a:srgbClr val="000000"/>
                </a:solidFill>
              </a:rPr>
              <a:t>* 	an examination of these patterns to identify their purpose or their "function" some possible functions are: avoiding something, getting something, and making something happen</a:t>
            </a:r>
          </a:p>
          <a:p>
            <a:pPr>
              <a:defRPr/>
            </a:pPr>
            <a:endParaRPr lang="en-US" dirty="0" smtClean="0">
              <a:solidFill>
                <a:srgbClr val="000000"/>
              </a:solidFill>
            </a:endParaRPr>
          </a:p>
          <a:p>
            <a:pPr>
              <a:defRPr/>
            </a:pPr>
            <a:r>
              <a:rPr lang="en-US" dirty="0" smtClean="0">
                <a:solidFill>
                  <a:srgbClr val="000000"/>
                </a:solidFill>
              </a:rPr>
              <a:t>* 	a creative problem solving to enable the student to achieve the same purpose in a more appropriate or more acceptable way</a:t>
            </a:r>
          </a:p>
          <a:p>
            <a:pPr>
              <a:defRPr/>
            </a:pPr>
            <a:endParaRPr lang="en-US" dirty="0" smtClean="0">
              <a:solidFill>
                <a:srgbClr val="000000"/>
              </a:solidFill>
            </a:endParaRPr>
          </a:p>
        </p:txBody>
      </p:sp>
      <p:sp>
        <p:nvSpPr>
          <p:cNvPr id="41987" name="Text Box 4"/>
          <p:cNvSpPr txBox="1">
            <a:spLocks noChangeArrowheads="1"/>
          </p:cNvSpPr>
          <p:nvPr/>
        </p:nvSpPr>
        <p:spPr bwMode="auto">
          <a:xfrm>
            <a:off x="3962400" y="6172200"/>
            <a:ext cx="4572000" cy="274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1200">
                <a:solidFill>
                  <a:schemeClr val="bg1"/>
                </a:solidFill>
              </a:rPr>
              <a:t>From: </a:t>
            </a:r>
            <a:r>
              <a:rPr lang="en-US" sz="1200">
                <a:solidFill>
                  <a:schemeClr val="bg1"/>
                </a:solidFill>
                <a:hlinkClick r:id="rId4" action="ppaction://hlinksldjump"/>
              </a:rPr>
              <a:t>http://www.teach-nology.com/tutorials/teaching/fba/</a:t>
            </a:r>
            <a:endParaRPr lang="en-US" sz="1200">
              <a:solidFill>
                <a:schemeClr val="bg1"/>
              </a:solidFill>
            </a:endParaRPr>
          </a:p>
        </p:txBody>
      </p:sp>
      <p:sp>
        <p:nvSpPr>
          <p:cNvPr id="19461" name="Rectangle 5"/>
          <p:cNvSpPr>
            <a:spLocks noChangeArrowheads="1"/>
          </p:cNvSpPr>
          <p:nvPr/>
        </p:nvSpPr>
        <p:spPr bwMode="auto">
          <a:xfrm>
            <a:off x="7829550" y="273050"/>
            <a:ext cx="311150" cy="641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AU" sz="3600" b="1">
                <a:solidFill>
                  <a:srgbClr val="000000"/>
                </a:solidFill>
              </a:rPr>
              <a:t>.</a:t>
            </a:r>
          </a:p>
        </p:txBody>
      </p:sp>
      <p:sp>
        <p:nvSpPr>
          <p:cNvPr id="19462" name="Rectangle 6"/>
          <p:cNvSpPr>
            <a:spLocks noChangeArrowheads="1"/>
          </p:cNvSpPr>
          <p:nvPr/>
        </p:nvSpPr>
        <p:spPr bwMode="auto">
          <a:xfrm>
            <a:off x="8051800" y="273050"/>
            <a:ext cx="311150" cy="641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AU" sz="3600" b="1">
                <a:solidFill>
                  <a:srgbClr val="000000"/>
                </a:solidFill>
              </a:rPr>
              <a:t>.</a:t>
            </a:r>
          </a:p>
        </p:txBody>
      </p:sp>
      <p:sp>
        <p:nvSpPr>
          <p:cNvPr id="19463" name="Rectangle 7"/>
          <p:cNvSpPr>
            <a:spLocks noChangeArrowheads="1"/>
          </p:cNvSpPr>
          <p:nvPr/>
        </p:nvSpPr>
        <p:spPr bwMode="auto">
          <a:xfrm>
            <a:off x="8280400" y="273050"/>
            <a:ext cx="311150" cy="641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AU" sz="3600" b="1">
                <a:solidFill>
                  <a:srgbClr val="000000"/>
                </a:solidFill>
              </a:rPr>
              <a:t>.</a:t>
            </a:r>
          </a:p>
        </p:txBody>
      </p:sp>
      <p:sp>
        <p:nvSpPr>
          <p:cNvPr id="19464" name="Rectangle 8"/>
          <p:cNvSpPr>
            <a:spLocks noChangeArrowheads="1"/>
          </p:cNvSpPr>
          <p:nvPr/>
        </p:nvSpPr>
        <p:spPr bwMode="auto">
          <a:xfrm>
            <a:off x="8509000" y="273050"/>
            <a:ext cx="311150" cy="641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AU" sz="3600" b="1">
                <a:solidFill>
                  <a:srgbClr val="000000"/>
                </a:solidFill>
              </a:rPr>
              <a:t>.</a:t>
            </a:r>
          </a:p>
        </p:txBody>
      </p:sp>
    </p:spTree>
    <p:extLst>
      <p:ext uri="{BB962C8B-B14F-4D97-AF65-F5344CB8AC3E}">
        <p14:creationId xmlns:p14="http://schemas.microsoft.com/office/powerpoint/2010/main" val="32029933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Effect transition="in" filter="fade">
                                      <p:cBhvr>
                                        <p:cTn id="7" dur="500"/>
                                        <p:tgtEl>
                                          <p:spTgt spid="19459">
                                            <p:txEl>
                                              <p:pRg st="0" end="0"/>
                                            </p:txEl>
                                          </p:spTgt>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19461"/>
                                        </p:tgtEl>
                                        <p:attrNameLst>
                                          <p:attrName>style.visibility</p:attrName>
                                        </p:attrNameLst>
                                      </p:cBhvr>
                                      <p:to>
                                        <p:strVal val="visible"/>
                                      </p:to>
                                    </p:set>
                                    <p:animEffect transition="in" filter="fade">
                                      <p:cBhvr>
                                        <p:cTn id="10" dur="500"/>
                                        <p:tgtEl>
                                          <p:spTgt spid="19461"/>
                                        </p:tgtEl>
                                      </p:cBhvr>
                                    </p:animEffect>
                                  </p:childTnLst>
                                </p:cTn>
                              </p:par>
                              <p:par>
                                <p:cTn id="11" presetID="10" presetClass="entr" presetSubtype="0" fill="hold" grpId="0" nodeType="withEffect">
                                  <p:stCondLst>
                                    <p:cond delay="1000"/>
                                  </p:stCondLst>
                                  <p:childTnLst>
                                    <p:set>
                                      <p:cBhvr>
                                        <p:cTn id="12" dur="1" fill="hold">
                                          <p:stCondLst>
                                            <p:cond delay="0"/>
                                          </p:stCondLst>
                                        </p:cTn>
                                        <p:tgtEl>
                                          <p:spTgt spid="19462"/>
                                        </p:tgtEl>
                                        <p:attrNameLst>
                                          <p:attrName>style.visibility</p:attrName>
                                        </p:attrNameLst>
                                      </p:cBhvr>
                                      <p:to>
                                        <p:strVal val="visible"/>
                                      </p:to>
                                    </p:set>
                                    <p:animEffect transition="in" filter="fade">
                                      <p:cBhvr>
                                        <p:cTn id="13" dur="300"/>
                                        <p:tgtEl>
                                          <p:spTgt spid="19462"/>
                                        </p:tgtEl>
                                      </p:cBhvr>
                                    </p:animEffect>
                                  </p:childTnLst>
                                </p:cTn>
                              </p:par>
                              <p:par>
                                <p:cTn id="14" presetID="10" presetClass="entr" presetSubtype="0" fill="hold" grpId="0" nodeType="withEffect">
                                  <p:stCondLst>
                                    <p:cond delay="1500"/>
                                  </p:stCondLst>
                                  <p:childTnLst>
                                    <p:set>
                                      <p:cBhvr>
                                        <p:cTn id="15" dur="1" fill="hold">
                                          <p:stCondLst>
                                            <p:cond delay="0"/>
                                          </p:stCondLst>
                                        </p:cTn>
                                        <p:tgtEl>
                                          <p:spTgt spid="19463"/>
                                        </p:tgtEl>
                                        <p:attrNameLst>
                                          <p:attrName>style.visibility</p:attrName>
                                        </p:attrNameLst>
                                      </p:cBhvr>
                                      <p:to>
                                        <p:strVal val="visible"/>
                                      </p:to>
                                    </p:set>
                                    <p:animEffect transition="in" filter="fade">
                                      <p:cBhvr>
                                        <p:cTn id="16" dur="300"/>
                                        <p:tgtEl>
                                          <p:spTgt spid="19463"/>
                                        </p:tgtEl>
                                      </p:cBhvr>
                                    </p:animEffect>
                                  </p:childTnLst>
                                </p:cTn>
                              </p:par>
                              <p:par>
                                <p:cTn id="17" presetID="10" presetClass="entr" presetSubtype="0" fill="hold" grpId="0" nodeType="withEffect">
                                  <p:stCondLst>
                                    <p:cond delay="2000"/>
                                  </p:stCondLst>
                                  <p:childTnLst>
                                    <p:set>
                                      <p:cBhvr>
                                        <p:cTn id="18" dur="1" fill="hold">
                                          <p:stCondLst>
                                            <p:cond delay="0"/>
                                          </p:stCondLst>
                                        </p:cTn>
                                        <p:tgtEl>
                                          <p:spTgt spid="19464"/>
                                        </p:tgtEl>
                                        <p:attrNameLst>
                                          <p:attrName>style.visibility</p:attrName>
                                        </p:attrNameLst>
                                      </p:cBhvr>
                                      <p:to>
                                        <p:strVal val="visible"/>
                                      </p:to>
                                    </p:set>
                                    <p:animEffect transition="in" filter="fade">
                                      <p:cBhvr>
                                        <p:cTn id="19" dur="200"/>
                                        <p:tgtEl>
                                          <p:spTgt spid="19464"/>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9459">
                                            <p:txEl>
                                              <p:pRg st="2" end="2"/>
                                            </p:txEl>
                                          </p:spTgt>
                                        </p:tgtEl>
                                        <p:attrNameLst>
                                          <p:attrName>style.visibility</p:attrName>
                                        </p:attrNameLst>
                                      </p:cBhvr>
                                      <p:to>
                                        <p:strVal val="visible"/>
                                      </p:to>
                                    </p:set>
                                    <p:animEffect transition="in" filter="fade">
                                      <p:cBhvr>
                                        <p:cTn id="24" dur="500"/>
                                        <p:tgtEl>
                                          <p:spTgt spid="19459">
                                            <p:txEl>
                                              <p:pRg st="2" end="2"/>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9459">
                                            <p:txEl>
                                              <p:pRg st="4" end="4"/>
                                            </p:txEl>
                                          </p:spTgt>
                                        </p:tgtEl>
                                        <p:attrNameLst>
                                          <p:attrName>style.visibility</p:attrName>
                                        </p:attrNameLst>
                                      </p:cBhvr>
                                      <p:to>
                                        <p:strVal val="visible"/>
                                      </p:to>
                                    </p:set>
                                    <p:animEffect transition="in" filter="fade">
                                      <p:cBhvr>
                                        <p:cTn id="27" dur="500"/>
                                        <p:tgtEl>
                                          <p:spTgt spid="19459">
                                            <p:txEl>
                                              <p:pRg st="4" end="4"/>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9459">
                                            <p:txEl>
                                              <p:pRg st="6" end="6"/>
                                            </p:txEl>
                                          </p:spTgt>
                                        </p:tgtEl>
                                        <p:attrNameLst>
                                          <p:attrName>style.visibility</p:attrName>
                                        </p:attrNameLst>
                                      </p:cBhvr>
                                      <p:to>
                                        <p:strVal val="visible"/>
                                      </p:to>
                                    </p:set>
                                    <p:animEffect transition="in" filter="fade">
                                      <p:cBhvr>
                                        <p:cTn id="30" dur="500"/>
                                        <p:tgtEl>
                                          <p:spTgt spid="1945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P spid="19461" grpId="0"/>
      <p:bldP spid="19462" grpId="0"/>
      <p:bldP spid="19463" grpId="0"/>
      <p:bldP spid="1946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Picture 2" descr="FunctAss"/>
          <p:cNvPicPr>
            <a:picLocks noChangeAspect="1" noChangeArrowheads="1"/>
          </p:cNvPicPr>
          <p:nvPr/>
        </p:nvPicPr>
        <p:blipFill>
          <a:blip r:embed="rId3">
            <a:alphaModFix amt="10000"/>
            <a:extLst>
              <a:ext uri="{28A0092B-C50C-407E-A947-70E740481C1C}">
                <a14:useLocalDpi xmlns:a14="http://schemas.microsoft.com/office/drawing/2010/main" val="0"/>
              </a:ext>
            </a:extLst>
          </a:blip>
          <a:srcRect/>
          <a:stretch>
            <a:fillRect/>
          </a:stretch>
        </p:blipFill>
        <p:spPr bwMode="auto">
          <a:xfrm>
            <a:off x="0" y="0"/>
            <a:ext cx="6791325" cy="6858000"/>
          </a:xfrm>
          <a:prstGeom prst="rect">
            <a:avLst/>
          </a:prstGeom>
          <a:noFill/>
          <a:ln>
            <a:noFill/>
          </a:ln>
          <a:extLst>
            <a:ext uri="{909E8E84-426E-40dd-AFC4-6F175D3DCCD1}">
              <a14:hiddenFill xmlns:a14="http://schemas.microsoft.com/office/drawing/2010/main">
                <a:solidFill>
                  <a:srgbClr val="FFFFFF">
                    <a:alpha val="10196"/>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ext Box 3"/>
          <p:cNvSpPr txBox="1">
            <a:spLocks noChangeArrowheads="1"/>
          </p:cNvSpPr>
          <p:nvPr/>
        </p:nvSpPr>
        <p:spPr bwMode="auto">
          <a:xfrm>
            <a:off x="381000" y="762000"/>
            <a:ext cx="8534400" cy="3568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381000" indent="-38100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i="1" dirty="0" smtClean="0">
                <a:solidFill>
                  <a:srgbClr val="000000"/>
                </a:solidFill>
                <a:effectLst>
                  <a:innerShdw blurRad="63500" dist="50800" dir="13500000">
                    <a:prstClr val="black">
                      <a:alpha val="50000"/>
                    </a:prstClr>
                  </a:innerShdw>
                </a:effectLst>
              </a:rPr>
              <a:t>Functional behavioral assessment</a:t>
            </a:r>
            <a:r>
              <a:rPr lang="en-US" sz="2800" b="1" dirty="0" smtClean="0">
                <a:solidFill>
                  <a:srgbClr val="000000"/>
                </a:solidFill>
                <a:effectLst>
                  <a:innerShdw blurRad="63500" dist="50800" dir="13500000">
                    <a:prstClr val="black">
                      <a:alpha val="50000"/>
                    </a:prstClr>
                  </a:innerShdw>
                </a:effectLst>
              </a:rPr>
              <a:t> </a:t>
            </a:r>
            <a:r>
              <a:rPr lang="en-US" sz="2800" i="1" dirty="0" smtClean="0">
                <a:solidFill>
                  <a:srgbClr val="000000"/>
                </a:solidFill>
              </a:rPr>
              <a:t>is NOT</a:t>
            </a:r>
          </a:p>
          <a:p>
            <a:pPr>
              <a:defRPr/>
            </a:pPr>
            <a:endParaRPr lang="en-US" sz="2800" dirty="0" smtClean="0">
              <a:solidFill>
                <a:srgbClr val="000000"/>
              </a:solidFill>
            </a:endParaRPr>
          </a:p>
          <a:p>
            <a:pPr>
              <a:defRPr/>
            </a:pPr>
            <a:r>
              <a:rPr lang="en-US" sz="2800" dirty="0" smtClean="0">
                <a:solidFill>
                  <a:srgbClr val="000000"/>
                </a:solidFill>
              </a:rPr>
              <a:t>*	the first technique a teacher uses when a pupil misbehaves</a:t>
            </a:r>
          </a:p>
          <a:p>
            <a:pPr>
              <a:defRPr/>
            </a:pPr>
            <a:endParaRPr lang="en-US" sz="2800" dirty="0" smtClean="0">
              <a:solidFill>
                <a:srgbClr val="000000"/>
              </a:solidFill>
            </a:endParaRPr>
          </a:p>
          <a:p>
            <a:pPr>
              <a:defRPr/>
            </a:pPr>
            <a:r>
              <a:rPr lang="en-US" sz="2800" dirty="0" smtClean="0">
                <a:solidFill>
                  <a:srgbClr val="000000"/>
                </a:solidFill>
              </a:rPr>
              <a:t>*	a quick fix</a:t>
            </a:r>
          </a:p>
          <a:p>
            <a:pPr>
              <a:defRPr/>
            </a:pPr>
            <a:endParaRPr lang="en-US" sz="2800" dirty="0" smtClean="0">
              <a:solidFill>
                <a:srgbClr val="000000"/>
              </a:solidFill>
            </a:endParaRPr>
          </a:p>
          <a:p>
            <a:pPr>
              <a:defRPr/>
            </a:pPr>
            <a:r>
              <a:rPr lang="en-US" sz="2800" dirty="0" smtClean="0">
                <a:solidFill>
                  <a:srgbClr val="000000"/>
                </a:solidFill>
              </a:rPr>
              <a:t>*	a do-it-yourself technique - it takes collaboration</a:t>
            </a:r>
            <a:endParaRPr lang="en-US" dirty="0" smtClean="0">
              <a:solidFill>
                <a:srgbClr val="000000"/>
              </a:solidFill>
            </a:endParaRPr>
          </a:p>
        </p:txBody>
      </p:sp>
      <p:sp>
        <p:nvSpPr>
          <p:cNvPr id="44035" name="Text Box 4"/>
          <p:cNvSpPr txBox="1">
            <a:spLocks noChangeArrowheads="1"/>
          </p:cNvSpPr>
          <p:nvPr/>
        </p:nvSpPr>
        <p:spPr bwMode="auto">
          <a:xfrm>
            <a:off x="3962400" y="6172200"/>
            <a:ext cx="4572000" cy="274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1200">
                <a:solidFill>
                  <a:schemeClr val="bg1"/>
                </a:solidFill>
              </a:rPr>
              <a:t>From: </a:t>
            </a:r>
            <a:r>
              <a:rPr lang="en-US" sz="1200">
                <a:solidFill>
                  <a:schemeClr val="bg1"/>
                </a:solidFill>
                <a:hlinkClick r:id="rId4"/>
              </a:rPr>
              <a:t>http://www.teach-nology.com/tutorials/teaching/fba/</a:t>
            </a:r>
            <a:endParaRPr lang="en-US" sz="1200">
              <a:solidFill>
                <a:schemeClr val="bg1"/>
              </a:solidFill>
            </a:endParaRPr>
          </a:p>
        </p:txBody>
      </p:sp>
      <p:sp>
        <p:nvSpPr>
          <p:cNvPr id="21509" name="Rectangle 5"/>
          <p:cNvSpPr>
            <a:spLocks noChangeArrowheads="1"/>
          </p:cNvSpPr>
          <p:nvPr/>
        </p:nvSpPr>
        <p:spPr bwMode="auto">
          <a:xfrm>
            <a:off x="8189913" y="720725"/>
            <a:ext cx="311150" cy="641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AU" sz="3600" b="1">
                <a:solidFill>
                  <a:srgbClr val="000000"/>
                </a:solidFill>
              </a:rPr>
              <a:t>.</a:t>
            </a:r>
          </a:p>
        </p:txBody>
      </p:sp>
      <p:sp>
        <p:nvSpPr>
          <p:cNvPr id="21510" name="Rectangle 6"/>
          <p:cNvSpPr>
            <a:spLocks noChangeArrowheads="1"/>
          </p:cNvSpPr>
          <p:nvPr/>
        </p:nvSpPr>
        <p:spPr bwMode="auto">
          <a:xfrm>
            <a:off x="8412163" y="720725"/>
            <a:ext cx="311150" cy="641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AU" sz="3600" b="1">
                <a:solidFill>
                  <a:srgbClr val="000000"/>
                </a:solidFill>
              </a:rPr>
              <a:t>.</a:t>
            </a:r>
          </a:p>
        </p:txBody>
      </p:sp>
      <p:sp>
        <p:nvSpPr>
          <p:cNvPr id="21511" name="Rectangle 7"/>
          <p:cNvSpPr>
            <a:spLocks noChangeArrowheads="1"/>
          </p:cNvSpPr>
          <p:nvPr/>
        </p:nvSpPr>
        <p:spPr bwMode="auto">
          <a:xfrm>
            <a:off x="8640763" y="720725"/>
            <a:ext cx="311150" cy="641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AU" sz="3600" b="1">
                <a:solidFill>
                  <a:srgbClr val="000000"/>
                </a:solidFill>
              </a:rPr>
              <a:t>.</a:t>
            </a:r>
          </a:p>
        </p:txBody>
      </p:sp>
      <p:sp>
        <p:nvSpPr>
          <p:cNvPr id="21512" name="Rectangle 8"/>
          <p:cNvSpPr>
            <a:spLocks noChangeArrowheads="1"/>
          </p:cNvSpPr>
          <p:nvPr/>
        </p:nvSpPr>
        <p:spPr bwMode="auto">
          <a:xfrm>
            <a:off x="8869363" y="720725"/>
            <a:ext cx="311150" cy="641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AU" sz="3600" b="1">
                <a:solidFill>
                  <a:srgbClr val="000000"/>
                </a:solidFill>
              </a:rPr>
              <a:t>.</a:t>
            </a:r>
          </a:p>
        </p:txBody>
      </p:sp>
    </p:spTree>
    <p:extLst>
      <p:ext uri="{BB962C8B-B14F-4D97-AF65-F5344CB8AC3E}">
        <p14:creationId xmlns:p14="http://schemas.microsoft.com/office/powerpoint/2010/main" val="5097467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fade">
                                      <p:cBhvr>
                                        <p:cTn id="7" dur="500"/>
                                        <p:tgtEl>
                                          <p:spTgt spid="21507">
                                            <p:txEl>
                                              <p:pRg st="0" end="0"/>
                                            </p:txEl>
                                          </p:spTgt>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21509"/>
                                        </p:tgtEl>
                                        <p:attrNameLst>
                                          <p:attrName>style.visibility</p:attrName>
                                        </p:attrNameLst>
                                      </p:cBhvr>
                                      <p:to>
                                        <p:strVal val="visible"/>
                                      </p:to>
                                    </p:set>
                                    <p:animEffect transition="in" filter="fade">
                                      <p:cBhvr>
                                        <p:cTn id="10" dur="500"/>
                                        <p:tgtEl>
                                          <p:spTgt spid="21509"/>
                                        </p:tgtEl>
                                      </p:cBhvr>
                                    </p:animEffect>
                                  </p:childTnLst>
                                </p:cTn>
                              </p:par>
                              <p:par>
                                <p:cTn id="11" presetID="10" presetClass="entr" presetSubtype="0" fill="hold" grpId="0" nodeType="withEffect">
                                  <p:stCondLst>
                                    <p:cond delay="1000"/>
                                  </p:stCondLst>
                                  <p:childTnLst>
                                    <p:set>
                                      <p:cBhvr>
                                        <p:cTn id="12" dur="1" fill="hold">
                                          <p:stCondLst>
                                            <p:cond delay="0"/>
                                          </p:stCondLst>
                                        </p:cTn>
                                        <p:tgtEl>
                                          <p:spTgt spid="21510"/>
                                        </p:tgtEl>
                                        <p:attrNameLst>
                                          <p:attrName>style.visibility</p:attrName>
                                        </p:attrNameLst>
                                      </p:cBhvr>
                                      <p:to>
                                        <p:strVal val="visible"/>
                                      </p:to>
                                    </p:set>
                                    <p:animEffect transition="in" filter="fade">
                                      <p:cBhvr>
                                        <p:cTn id="13" dur="600"/>
                                        <p:tgtEl>
                                          <p:spTgt spid="21510"/>
                                        </p:tgtEl>
                                      </p:cBhvr>
                                    </p:animEffect>
                                  </p:childTnLst>
                                </p:cTn>
                              </p:par>
                              <p:par>
                                <p:cTn id="14" presetID="10" presetClass="entr" presetSubtype="0" fill="hold" grpId="0" nodeType="withEffect">
                                  <p:stCondLst>
                                    <p:cond delay="1500"/>
                                  </p:stCondLst>
                                  <p:childTnLst>
                                    <p:set>
                                      <p:cBhvr>
                                        <p:cTn id="15" dur="1" fill="hold">
                                          <p:stCondLst>
                                            <p:cond delay="0"/>
                                          </p:stCondLst>
                                        </p:cTn>
                                        <p:tgtEl>
                                          <p:spTgt spid="21511"/>
                                        </p:tgtEl>
                                        <p:attrNameLst>
                                          <p:attrName>style.visibility</p:attrName>
                                        </p:attrNameLst>
                                      </p:cBhvr>
                                      <p:to>
                                        <p:strVal val="visible"/>
                                      </p:to>
                                    </p:set>
                                    <p:animEffect transition="in" filter="fade">
                                      <p:cBhvr>
                                        <p:cTn id="16" dur="700"/>
                                        <p:tgtEl>
                                          <p:spTgt spid="21511"/>
                                        </p:tgtEl>
                                      </p:cBhvr>
                                    </p:animEffect>
                                  </p:childTnLst>
                                </p:cTn>
                              </p:par>
                              <p:par>
                                <p:cTn id="17" presetID="10" presetClass="entr" presetSubtype="0" fill="hold" grpId="0" nodeType="withEffect">
                                  <p:stCondLst>
                                    <p:cond delay="2000"/>
                                  </p:stCondLst>
                                  <p:childTnLst>
                                    <p:set>
                                      <p:cBhvr>
                                        <p:cTn id="18" dur="1" fill="hold">
                                          <p:stCondLst>
                                            <p:cond delay="0"/>
                                          </p:stCondLst>
                                        </p:cTn>
                                        <p:tgtEl>
                                          <p:spTgt spid="21512"/>
                                        </p:tgtEl>
                                        <p:attrNameLst>
                                          <p:attrName>style.visibility</p:attrName>
                                        </p:attrNameLst>
                                      </p:cBhvr>
                                      <p:to>
                                        <p:strVal val="visible"/>
                                      </p:to>
                                    </p:set>
                                    <p:animEffect transition="in" filter="fade">
                                      <p:cBhvr>
                                        <p:cTn id="19" dur="1000"/>
                                        <p:tgtEl>
                                          <p:spTgt spid="2151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1507">
                                            <p:txEl>
                                              <p:pRg st="2" end="2"/>
                                            </p:txEl>
                                          </p:spTgt>
                                        </p:tgtEl>
                                        <p:attrNameLst>
                                          <p:attrName>style.visibility</p:attrName>
                                        </p:attrNameLst>
                                      </p:cBhvr>
                                      <p:to>
                                        <p:strVal val="visible"/>
                                      </p:to>
                                    </p:set>
                                    <p:animEffect transition="in" filter="fade">
                                      <p:cBhvr>
                                        <p:cTn id="24" dur="500"/>
                                        <p:tgtEl>
                                          <p:spTgt spid="21507">
                                            <p:txEl>
                                              <p:pRg st="2" end="2"/>
                                            </p:txEl>
                                          </p:spTgt>
                                        </p:tgtEl>
                                      </p:cBhvr>
                                    </p:animEffect>
                                  </p:childTnLst>
                                </p:cTn>
                              </p:par>
                              <p:par>
                                <p:cTn id="25" presetID="10" presetClass="entr" presetSubtype="0" fill="hold" grpId="0" nodeType="withEffect">
                                  <p:stCondLst>
                                    <p:cond delay="2000"/>
                                  </p:stCondLst>
                                  <p:childTnLst>
                                    <p:set>
                                      <p:cBhvr>
                                        <p:cTn id="26" dur="1" fill="hold">
                                          <p:stCondLst>
                                            <p:cond delay="0"/>
                                          </p:stCondLst>
                                        </p:cTn>
                                        <p:tgtEl>
                                          <p:spTgt spid="21507">
                                            <p:txEl>
                                              <p:pRg st="4" end="4"/>
                                            </p:txEl>
                                          </p:spTgt>
                                        </p:tgtEl>
                                        <p:attrNameLst>
                                          <p:attrName>style.visibility</p:attrName>
                                        </p:attrNameLst>
                                      </p:cBhvr>
                                      <p:to>
                                        <p:strVal val="visible"/>
                                      </p:to>
                                    </p:set>
                                    <p:animEffect transition="in" filter="fade">
                                      <p:cBhvr>
                                        <p:cTn id="27" dur="300"/>
                                        <p:tgtEl>
                                          <p:spTgt spid="21507">
                                            <p:txEl>
                                              <p:pRg st="4" end="4"/>
                                            </p:txEl>
                                          </p:spTgt>
                                        </p:tgtEl>
                                      </p:cBhvr>
                                    </p:animEffect>
                                  </p:childTnLst>
                                </p:cTn>
                              </p:par>
                              <p:par>
                                <p:cTn id="28" presetID="10" presetClass="entr" presetSubtype="0" fill="hold" grpId="0" nodeType="withEffect">
                                  <p:stCondLst>
                                    <p:cond delay="2000"/>
                                  </p:stCondLst>
                                  <p:childTnLst>
                                    <p:set>
                                      <p:cBhvr>
                                        <p:cTn id="29" dur="1" fill="hold">
                                          <p:stCondLst>
                                            <p:cond delay="0"/>
                                          </p:stCondLst>
                                        </p:cTn>
                                        <p:tgtEl>
                                          <p:spTgt spid="21507">
                                            <p:txEl>
                                              <p:pRg st="6" end="6"/>
                                            </p:txEl>
                                          </p:spTgt>
                                        </p:tgtEl>
                                        <p:attrNameLst>
                                          <p:attrName>style.visibility</p:attrName>
                                        </p:attrNameLst>
                                      </p:cBhvr>
                                      <p:to>
                                        <p:strVal val="visible"/>
                                      </p:to>
                                    </p:set>
                                    <p:animEffect transition="in" filter="fade">
                                      <p:cBhvr>
                                        <p:cTn id="30" dur="500"/>
                                        <p:tgtEl>
                                          <p:spTgt spid="2150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P spid="21509" grpId="0"/>
      <p:bldP spid="21510" grpId="0"/>
      <p:bldP spid="21511" grpId="0"/>
      <p:bldP spid="215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head_blu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2000" y="266700"/>
            <a:ext cx="5080000" cy="6311900"/>
          </a:xfrm>
          <a:prstGeom prst="rect">
            <a:avLst/>
          </a:prstGeom>
        </p:spPr>
      </p:pic>
      <p:sp>
        <p:nvSpPr>
          <p:cNvPr id="33797" name="Text Box 5"/>
          <p:cNvSpPr txBox="1">
            <a:spLocks noChangeArrowheads="1"/>
          </p:cNvSpPr>
          <p:nvPr/>
        </p:nvSpPr>
        <p:spPr bwMode="auto">
          <a:xfrm>
            <a:off x="304800" y="457200"/>
            <a:ext cx="2590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AU"/>
              <a:t>past experiences</a:t>
            </a:r>
          </a:p>
        </p:txBody>
      </p:sp>
      <p:sp>
        <p:nvSpPr>
          <p:cNvPr id="33798" name="Text Box 6"/>
          <p:cNvSpPr txBox="1">
            <a:spLocks noChangeArrowheads="1"/>
          </p:cNvSpPr>
          <p:nvPr/>
        </p:nvSpPr>
        <p:spPr bwMode="auto">
          <a:xfrm>
            <a:off x="609600" y="1295400"/>
            <a:ext cx="12192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AU"/>
              <a:t>family</a:t>
            </a:r>
          </a:p>
        </p:txBody>
      </p:sp>
      <p:sp>
        <p:nvSpPr>
          <p:cNvPr id="33799" name="Text Box 7"/>
          <p:cNvSpPr txBox="1">
            <a:spLocks noChangeArrowheads="1"/>
          </p:cNvSpPr>
          <p:nvPr/>
        </p:nvSpPr>
        <p:spPr bwMode="auto">
          <a:xfrm>
            <a:off x="0" y="2133600"/>
            <a:ext cx="16764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AU"/>
              <a:t>schooling</a:t>
            </a:r>
          </a:p>
        </p:txBody>
      </p:sp>
      <p:sp>
        <p:nvSpPr>
          <p:cNvPr id="33800" name="Text Box 8"/>
          <p:cNvSpPr txBox="1">
            <a:spLocks noChangeArrowheads="1"/>
          </p:cNvSpPr>
          <p:nvPr/>
        </p:nvSpPr>
        <p:spPr bwMode="auto">
          <a:xfrm>
            <a:off x="457200" y="2971800"/>
            <a:ext cx="1371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AU"/>
              <a:t>friends</a:t>
            </a:r>
          </a:p>
        </p:txBody>
      </p:sp>
      <p:sp>
        <p:nvSpPr>
          <p:cNvPr id="33801" name="Text Box 9"/>
          <p:cNvSpPr txBox="1">
            <a:spLocks noChangeArrowheads="1"/>
          </p:cNvSpPr>
          <p:nvPr/>
        </p:nvSpPr>
        <p:spPr bwMode="auto">
          <a:xfrm>
            <a:off x="71438" y="390525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AU"/>
              <a:t>environment</a:t>
            </a:r>
          </a:p>
        </p:txBody>
      </p:sp>
      <p:sp>
        <p:nvSpPr>
          <p:cNvPr id="33802" name="Text Box 10"/>
          <p:cNvSpPr txBox="1">
            <a:spLocks noChangeArrowheads="1"/>
          </p:cNvSpPr>
          <p:nvPr/>
        </p:nvSpPr>
        <p:spPr bwMode="auto">
          <a:xfrm>
            <a:off x="914400" y="4800600"/>
            <a:ext cx="1524000" cy="738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AU"/>
              <a:t>financial</a:t>
            </a:r>
          </a:p>
          <a:p>
            <a:pPr>
              <a:lnSpc>
                <a:spcPct val="10000"/>
              </a:lnSpc>
              <a:spcBef>
                <a:spcPct val="50000"/>
              </a:spcBef>
            </a:pPr>
            <a:r>
              <a:rPr lang="en-AU"/>
              <a:t>position</a:t>
            </a:r>
          </a:p>
        </p:txBody>
      </p:sp>
      <p:sp>
        <p:nvSpPr>
          <p:cNvPr id="33803" name="Text Box 11"/>
          <p:cNvSpPr txBox="1">
            <a:spLocks noChangeArrowheads="1"/>
          </p:cNvSpPr>
          <p:nvPr/>
        </p:nvSpPr>
        <p:spPr bwMode="auto">
          <a:xfrm>
            <a:off x="3292380" y="1600200"/>
            <a:ext cx="2590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defRPr/>
            </a:pPr>
            <a:r>
              <a:rPr lang="en-AU" b="1" dirty="0">
                <a:effectLst>
                  <a:innerShdw blurRad="63500" dist="50800" dir="13500000">
                    <a:prstClr val="black">
                      <a:alpha val="50000"/>
                    </a:prstClr>
                  </a:innerShdw>
                </a:effectLst>
              </a:rPr>
              <a:t>PHYSIOLOGY</a:t>
            </a:r>
          </a:p>
        </p:txBody>
      </p:sp>
      <p:sp>
        <p:nvSpPr>
          <p:cNvPr id="33804" name="Text Box 12"/>
          <p:cNvSpPr txBox="1">
            <a:spLocks noChangeArrowheads="1"/>
          </p:cNvSpPr>
          <p:nvPr/>
        </p:nvSpPr>
        <p:spPr bwMode="auto">
          <a:xfrm>
            <a:off x="3267720" y="2362200"/>
            <a:ext cx="2362200" cy="24714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284163" indent="-284163">
              <a:defRPr sz="2400">
                <a:solidFill>
                  <a:schemeClr val="tx1"/>
                </a:solidFill>
                <a:latin typeface="Arial" charset="0"/>
                <a:ea typeface="ＭＳ Ｐゴシック" charset="0"/>
                <a:cs typeface="ＭＳ Ｐゴシック" charset="0"/>
              </a:defRPr>
            </a:lvl1pPr>
            <a:lvl2pPr marL="474663">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pPr>
              <a:lnSpc>
                <a:spcPct val="70000"/>
              </a:lnSpc>
              <a:spcBef>
                <a:spcPct val="50000"/>
              </a:spcBef>
              <a:defRPr/>
            </a:pPr>
            <a:r>
              <a:rPr lang="en-AU" b="1" dirty="0" smtClean="0">
                <a:effectLst>
                  <a:innerShdw blurRad="63500" dist="50800" dir="13500000">
                    <a:prstClr val="black">
                      <a:alpha val="50000"/>
                    </a:prstClr>
                  </a:innerShdw>
                </a:effectLst>
              </a:rPr>
              <a:t>BASIC HUMAN NEEDS</a:t>
            </a:r>
          </a:p>
          <a:p>
            <a:pPr>
              <a:lnSpc>
                <a:spcPct val="70000"/>
              </a:lnSpc>
              <a:spcBef>
                <a:spcPct val="50000"/>
              </a:spcBef>
              <a:buFont typeface="Times" charset="0"/>
              <a:buChar char="•"/>
              <a:defRPr/>
            </a:pPr>
            <a:r>
              <a:rPr lang="en-AU" sz="2000" dirty="0" smtClean="0"/>
              <a:t>Survival</a:t>
            </a:r>
          </a:p>
          <a:p>
            <a:pPr>
              <a:lnSpc>
                <a:spcPct val="70000"/>
              </a:lnSpc>
              <a:spcBef>
                <a:spcPct val="50000"/>
              </a:spcBef>
              <a:buFont typeface="Times" charset="0"/>
              <a:buChar char="•"/>
              <a:defRPr/>
            </a:pPr>
            <a:r>
              <a:rPr lang="en-AU" sz="2000" dirty="0" smtClean="0"/>
              <a:t>Recognition</a:t>
            </a:r>
          </a:p>
          <a:p>
            <a:pPr>
              <a:lnSpc>
                <a:spcPct val="70000"/>
              </a:lnSpc>
              <a:spcBef>
                <a:spcPct val="50000"/>
              </a:spcBef>
              <a:buFont typeface="Times" charset="0"/>
              <a:buChar char="•"/>
              <a:defRPr/>
            </a:pPr>
            <a:r>
              <a:rPr lang="en-AU" sz="2000" dirty="0" smtClean="0"/>
              <a:t>Belonging</a:t>
            </a:r>
          </a:p>
          <a:p>
            <a:pPr>
              <a:lnSpc>
                <a:spcPct val="70000"/>
              </a:lnSpc>
              <a:spcBef>
                <a:spcPct val="50000"/>
              </a:spcBef>
              <a:buFont typeface="Times" charset="0"/>
              <a:buChar char="•"/>
              <a:defRPr/>
            </a:pPr>
            <a:r>
              <a:rPr lang="en-AU" sz="2000" dirty="0" smtClean="0"/>
              <a:t>Fun </a:t>
            </a:r>
          </a:p>
          <a:p>
            <a:pPr>
              <a:lnSpc>
                <a:spcPct val="70000"/>
              </a:lnSpc>
              <a:spcBef>
                <a:spcPct val="50000"/>
              </a:spcBef>
              <a:buFont typeface="Times" charset="0"/>
              <a:buChar char="•"/>
              <a:defRPr/>
            </a:pPr>
            <a:r>
              <a:rPr lang="en-AU" sz="2000" dirty="0" smtClean="0"/>
              <a:t>Freedom</a:t>
            </a:r>
            <a:endParaRPr lang="en-AU" dirty="0" smtClean="0"/>
          </a:p>
        </p:txBody>
      </p:sp>
      <p:sp>
        <p:nvSpPr>
          <p:cNvPr id="33805" name="Text Box 13"/>
          <p:cNvSpPr txBox="1">
            <a:spLocks noChangeArrowheads="1"/>
          </p:cNvSpPr>
          <p:nvPr/>
        </p:nvSpPr>
        <p:spPr bwMode="auto">
          <a:xfrm>
            <a:off x="5257800" y="228600"/>
            <a:ext cx="3429000" cy="11798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AU" b="1" dirty="0">
                <a:effectLst>
                  <a:innerShdw blurRad="63500" dist="50800" dir="13500000">
                    <a:prstClr val="black">
                      <a:alpha val="50000"/>
                    </a:prstClr>
                  </a:innerShdw>
                </a:effectLst>
              </a:rPr>
              <a:t>Thinking/Self talk</a:t>
            </a:r>
          </a:p>
          <a:p>
            <a:pPr algn="ctr">
              <a:spcBef>
                <a:spcPct val="50000"/>
              </a:spcBef>
              <a:defRPr/>
            </a:pPr>
            <a:r>
              <a:rPr lang="en-AU" sz="2000" i="1" dirty="0"/>
              <a:t>rational/irrational</a:t>
            </a:r>
          </a:p>
          <a:p>
            <a:pPr algn="ctr">
              <a:lnSpc>
                <a:spcPct val="20000"/>
              </a:lnSpc>
              <a:spcBef>
                <a:spcPct val="50000"/>
              </a:spcBef>
              <a:defRPr/>
            </a:pPr>
            <a:r>
              <a:rPr lang="en-AU" sz="2000" i="1" dirty="0"/>
              <a:t>positive/negative</a:t>
            </a:r>
            <a:endParaRPr lang="en-AU" dirty="0"/>
          </a:p>
        </p:txBody>
      </p:sp>
      <p:sp>
        <p:nvSpPr>
          <p:cNvPr id="33807" name="Text Box 15"/>
          <p:cNvSpPr txBox="1">
            <a:spLocks noChangeArrowheads="1"/>
          </p:cNvSpPr>
          <p:nvPr/>
        </p:nvSpPr>
        <p:spPr bwMode="auto">
          <a:xfrm>
            <a:off x="6156176" y="2133600"/>
            <a:ext cx="2987824" cy="14106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AU" b="1" dirty="0">
                <a:effectLst>
                  <a:innerShdw blurRad="63500" dist="50800" dir="13500000">
                    <a:prstClr val="black">
                      <a:alpha val="50000"/>
                    </a:prstClr>
                  </a:innerShdw>
                </a:effectLst>
              </a:rPr>
              <a:t>Feelings/Emotions</a:t>
            </a:r>
          </a:p>
          <a:p>
            <a:pPr algn="ctr">
              <a:lnSpc>
                <a:spcPct val="50000"/>
              </a:lnSpc>
              <a:spcBef>
                <a:spcPct val="50000"/>
              </a:spcBef>
              <a:defRPr/>
            </a:pPr>
            <a:r>
              <a:rPr lang="en-AU" sz="2000" i="1" dirty="0">
                <a:effectLst>
                  <a:innerShdw blurRad="63500" dist="50800" dir="13500000">
                    <a:prstClr val="black">
                      <a:alpha val="50000"/>
                    </a:prstClr>
                  </a:innerShdw>
                </a:effectLst>
              </a:rPr>
              <a:t>recognise/express</a:t>
            </a:r>
          </a:p>
          <a:p>
            <a:pPr algn="ctr">
              <a:lnSpc>
                <a:spcPct val="50000"/>
              </a:lnSpc>
              <a:spcBef>
                <a:spcPct val="50000"/>
              </a:spcBef>
              <a:defRPr/>
            </a:pPr>
            <a:r>
              <a:rPr lang="en-AU" sz="2000" i="1" dirty="0">
                <a:effectLst>
                  <a:innerShdw blurRad="63500" dist="50800" dir="13500000">
                    <a:prstClr val="black">
                      <a:alpha val="50000"/>
                    </a:prstClr>
                  </a:innerShdw>
                </a:effectLst>
              </a:rPr>
              <a:t> . .  and you can </a:t>
            </a:r>
          </a:p>
          <a:p>
            <a:pPr algn="ctr">
              <a:lnSpc>
                <a:spcPct val="50000"/>
              </a:lnSpc>
              <a:spcBef>
                <a:spcPct val="50000"/>
              </a:spcBef>
              <a:defRPr/>
            </a:pPr>
            <a:r>
              <a:rPr lang="en-AU" sz="2000" i="1" dirty="0">
                <a:effectLst>
                  <a:innerShdw blurRad="63500" dist="50800" dir="13500000">
                    <a:prstClr val="black">
                      <a:alpha val="50000"/>
                    </a:prstClr>
                  </a:innerShdw>
                </a:effectLst>
              </a:rPr>
              <a:t>control them</a:t>
            </a:r>
            <a:endParaRPr lang="en-AU" dirty="0">
              <a:effectLst>
                <a:innerShdw blurRad="63500" dist="50800" dir="13500000">
                  <a:prstClr val="black">
                    <a:alpha val="50000"/>
                  </a:prstClr>
                </a:innerShdw>
              </a:effectLst>
            </a:endParaRPr>
          </a:p>
        </p:txBody>
      </p:sp>
      <p:sp>
        <p:nvSpPr>
          <p:cNvPr id="33808" name="Text Box 16"/>
          <p:cNvSpPr txBox="1">
            <a:spLocks noChangeArrowheads="1"/>
          </p:cNvSpPr>
          <p:nvPr/>
        </p:nvSpPr>
        <p:spPr bwMode="auto">
          <a:xfrm>
            <a:off x="5508104" y="4267200"/>
            <a:ext cx="3635896" cy="9233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AU" b="1" dirty="0">
                <a:effectLst>
                  <a:innerShdw blurRad="63500" dist="50800" dir="13500000">
                    <a:prstClr val="black">
                      <a:alpha val="50000"/>
                    </a:prstClr>
                  </a:innerShdw>
                </a:effectLst>
              </a:rPr>
              <a:t>Actions/Consequences</a:t>
            </a:r>
          </a:p>
          <a:p>
            <a:pPr algn="ctr">
              <a:spcBef>
                <a:spcPct val="50000"/>
              </a:spcBef>
              <a:defRPr/>
            </a:pPr>
            <a:r>
              <a:rPr lang="en-AU" sz="2000" i="1" dirty="0"/>
              <a:t>there is responsibility</a:t>
            </a:r>
            <a:endParaRPr lang="en-AU" sz="2000" dirty="0"/>
          </a:p>
        </p:txBody>
      </p:sp>
      <p:sp>
        <p:nvSpPr>
          <p:cNvPr id="33809" name="Text Box 17"/>
          <p:cNvSpPr txBox="1">
            <a:spLocks noChangeArrowheads="1"/>
          </p:cNvSpPr>
          <p:nvPr/>
        </p:nvSpPr>
        <p:spPr bwMode="auto">
          <a:xfrm>
            <a:off x="3581400" y="5410200"/>
            <a:ext cx="3200400" cy="10874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defRPr/>
            </a:pPr>
            <a:r>
              <a:rPr lang="en-AU" b="1" dirty="0">
                <a:effectLst>
                  <a:innerShdw blurRad="63500" dist="50800" dir="13500000">
                    <a:prstClr val="black">
                      <a:alpha val="50000"/>
                    </a:prstClr>
                  </a:innerShdw>
                </a:effectLst>
              </a:rPr>
              <a:t>Outcomes</a:t>
            </a:r>
          </a:p>
          <a:p>
            <a:pPr algn="ctr">
              <a:lnSpc>
                <a:spcPct val="120000"/>
              </a:lnSpc>
              <a:defRPr/>
            </a:pPr>
            <a:r>
              <a:rPr lang="en-AU" sz="2000" i="1" dirty="0"/>
              <a:t>positive or negative</a:t>
            </a:r>
          </a:p>
          <a:p>
            <a:pPr algn="ctr">
              <a:lnSpc>
                <a:spcPct val="80000"/>
              </a:lnSpc>
              <a:defRPr/>
            </a:pPr>
            <a:r>
              <a:rPr lang="en-AU" sz="2000" i="1" dirty="0"/>
              <a:t> consequences</a:t>
            </a:r>
            <a:endParaRPr lang="en-AU" dirty="0"/>
          </a:p>
        </p:txBody>
      </p:sp>
      <p:sp>
        <p:nvSpPr>
          <p:cNvPr id="33810" name="Text Box 18"/>
          <p:cNvSpPr txBox="1">
            <a:spLocks noChangeArrowheads="1"/>
          </p:cNvSpPr>
          <p:nvPr/>
        </p:nvSpPr>
        <p:spPr bwMode="auto">
          <a:xfrm>
            <a:off x="1651740" y="1365154"/>
            <a:ext cx="5715000" cy="30008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lnSpc>
                <a:spcPct val="70000"/>
              </a:lnSpc>
              <a:spcBef>
                <a:spcPct val="50000"/>
              </a:spcBef>
              <a:defRPr/>
            </a:pPr>
            <a:r>
              <a:rPr lang="en-AU" sz="5400" b="1" dirty="0">
                <a:solidFill>
                  <a:srgbClr val="FF0000"/>
                </a:solidFill>
                <a:effectLst>
                  <a:innerShdw blurRad="63500" dist="50800" dir="13500000">
                    <a:prstClr val="black">
                      <a:alpha val="50000"/>
                    </a:prstClr>
                  </a:innerShdw>
                </a:effectLst>
              </a:rPr>
              <a:t>a</a:t>
            </a:r>
          </a:p>
          <a:p>
            <a:pPr algn="ctr">
              <a:lnSpc>
                <a:spcPct val="40000"/>
              </a:lnSpc>
              <a:spcBef>
                <a:spcPct val="50000"/>
              </a:spcBef>
              <a:defRPr/>
            </a:pPr>
            <a:r>
              <a:rPr lang="en-AU" sz="5400" b="1" dirty="0">
                <a:solidFill>
                  <a:srgbClr val="FF0000"/>
                </a:solidFill>
                <a:effectLst>
                  <a:innerShdw blurRad="63500" dist="50800" dir="13500000">
                    <a:prstClr val="black">
                      <a:alpha val="50000"/>
                    </a:prstClr>
                  </a:innerShdw>
                </a:effectLst>
              </a:rPr>
              <a:t>model</a:t>
            </a:r>
          </a:p>
          <a:p>
            <a:pPr algn="ctr">
              <a:lnSpc>
                <a:spcPct val="40000"/>
              </a:lnSpc>
              <a:spcBef>
                <a:spcPct val="50000"/>
              </a:spcBef>
              <a:defRPr/>
            </a:pPr>
            <a:r>
              <a:rPr lang="en-AU" sz="5400" b="1" dirty="0">
                <a:solidFill>
                  <a:srgbClr val="FF0000"/>
                </a:solidFill>
                <a:effectLst>
                  <a:innerShdw blurRad="63500" dist="50800" dir="13500000">
                    <a:prstClr val="black">
                      <a:alpha val="50000"/>
                    </a:prstClr>
                  </a:innerShdw>
                </a:effectLst>
              </a:rPr>
              <a:t>of </a:t>
            </a:r>
          </a:p>
          <a:p>
            <a:pPr algn="ctr">
              <a:lnSpc>
                <a:spcPct val="40000"/>
              </a:lnSpc>
              <a:spcBef>
                <a:spcPct val="50000"/>
              </a:spcBef>
              <a:defRPr/>
            </a:pPr>
            <a:r>
              <a:rPr lang="en-AU" sz="5400" b="1" dirty="0">
                <a:solidFill>
                  <a:srgbClr val="FF0000"/>
                </a:solidFill>
                <a:effectLst>
                  <a:innerShdw blurRad="63500" dist="50800" dir="13500000">
                    <a:prstClr val="black">
                      <a:alpha val="50000"/>
                    </a:prstClr>
                  </a:innerShdw>
                </a:effectLst>
              </a:rPr>
              <a:t>behaviour</a:t>
            </a:r>
          </a:p>
        </p:txBody>
      </p:sp>
      <p:sp>
        <p:nvSpPr>
          <p:cNvPr id="33811" name="AutoShape 19"/>
          <p:cNvSpPr>
            <a:spLocks noChangeArrowheads="1"/>
          </p:cNvSpPr>
          <p:nvPr/>
        </p:nvSpPr>
        <p:spPr bwMode="auto">
          <a:xfrm rot="20337772">
            <a:off x="1897063" y="3844925"/>
            <a:ext cx="533400" cy="381000"/>
          </a:xfrm>
          <a:prstGeom prst="rightArrow">
            <a:avLst>
              <a:gd name="adj1" fmla="val 50000"/>
              <a:gd name="adj2" fmla="val 35000"/>
            </a:avLst>
          </a:prstGeom>
          <a:solidFill>
            <a:srgbClr val="FF3300"/>
          </a:solidFill>
          <a:ln w="9525">
            <a:solidFill>
              <a:schemeClr val="tx1"/>
            </a:solidFill>
            <a:miter lim="800000"/>
            <a:headEnd/>
            <a:tailEnd/>
          </a:ln>
          <a:effectLst>
            <a:innerShdw blurRad="63500" dist="50800" dir="13500000">
              <a:prstClr val="black">
                <a:alpha val="50000"/>
              </a:prstClr>
            </a:innerShdw>
          </a:effectLst>
        </p:spPr>
        <p:txBody>
          <a:bodyPr wrap="none" anchor="ctr"/>
          <a:lstStyle/>
          <a:p>
            <a:pPr>
              <a:defRPr/>
            </a:pPr>
            <a:endParaRPr lang="en-US"/>
          </a:p>
        </p:txBody>
      </p:sp>
      <p:sp>
        <p:nvSpPr>
          <p:cNvPr id="33812" name="AutoShape 20"/>
          <p:cNvSpPr>
            <a:spLocks noChangeArrowheads="1"/>
          </p:cNvSpPr>
          <p:nvPr/>
        </p:nvSpPr>
        <p:spPr bwMode="auto">
          <a:xfrm rot="1969071">
            <a:off x="1981200" y="1524000"/>
            <a:ext cx="762000" cy="381000"/>
          </a:xfrm>
          <a:prstGeom prst="rightArrow">
            <a:avLst>
              <a:gd name="adj1" fmla="val 50000"/>
              <a:gd name="adj2" fmla="val 50000"/>
            </a:avLst>
          </a:prstGeom>
          <a:solidFill>
            <a:srgbClr val="FF3300"/>
          </a:solidFill>
          <a:ln w="9525">
            <a:solidFill>
              <a:schemeClr val="tx1"/>
            </a:solidFill>
            <a:miter lim="800000"/>
            <a:headEnd/>
            <a:tailEnd/>
          </a:ln>
          <a:effectLst>
            <a:innerShdw blurRad="63500" dist="50800" dir="13500000">
              <a:prstClr val="black">
                <a:alpha val="50000"/>
              </a:prstClr>
            </a:innerShdw>
          </a:effectLst>
        </p:spPr>
        <p:txBody>
          <a:bodyPr wrap="none" anchor="ctr"/>
          <a:lstStyle/>
          <a:p>
            <a:pPr>
              <a:defRPr/>
            </a:pPr>
            <a:endParaRPr lang="en-US"/>
          </a:p>
        </p:txBody>
      </p:sp>
      <p:sp>
        <p:nvSpPr>
          <p:cNvPr id="33813" name="AutoShape 21"/>
          <p:cNvSpPr>
            <a:spLocks noChangeArrowheads="1"/>
          </p:cNvSpPr>
          <p:nvPr/>
        </p:nvSpPr>
        <p:spPr bwMode="auto">
          <a:xfrm rot="1201122">
            <a:off x="1600200" y="2286000"/>
            <a:ext cx="762000" cy="381000"/>
          </a:xfrm>
          <a:prstGeom prst="rightArrow">
            <a:avLst>
              <a:gd name="adj1" fmla="val 50000"/>
              <a:gd name="adj2" fmla="val 50000"/>
            </a:avLst>
          </a:prstGeom>
          <a:solidFill>
            <a:srgbClr val="FF3300"/>
          </a:solidFill>
          <a:ln w="9525">
            <a:solidFill>
              <a:schemeClr val="tx1"/>
            </a:solidFill>
            <a:miter lim="800000"/>
            <a:headEnd/>
            <a:tailEnd/>
          </a:ln>
          <a:effectLst>
            <a:innerShdw blurRad="63500" dist="50800" dir="13500000">
              <a:prstClr val="black">
                <a:alpha val="50000"/>
              </a:prstClr>
            </a:innerShdw>
          </a:effectLst>
        </p:spPr>
        <p:txBody>
          <a:bodyPr wrap="none" anchor="ctr"/>
          <a:lstStyle/>
          <a:p>
            <a:pPr>
              <a:defRPr/>
            </a:pPr>
            <a:endParaRPr lang="en-US"/>
          </a:p>
        </p:txBody>
      </p:sp>
      <p:sp>
        <p:nvSpPr>
          <p:cNvPr id="33814" name="AutoShape 22"/>
          <p:cNvSpPr>
            <a:spLocks noChangeArrowheads="1"/>
          </p:cNvSpPr>
          <p:nvPr/>
        </p:nvSpPr>
        <p:spPr bwMode="auto">
          <a:xfrm rot="276106">
            <a:off x="1524000" y="3048000"/>
            <a:ext cx="762000" cy="381000"/>
          </a:xfrm>
          <a:prstGeom prst="rightArrow">
            <a:avLst>
              <a:gd name="adj1" fmla="val 50000"/>
              <a:gd name="adj2" fmla="val 50000"/>
            </a:avLst>
          </a:prstGeom>
          <a:solidFill>
            <a:srgbClr val="FF3300"/>
          </a:solidFill>
          <a:ln w="9525">
            <a:solidFill>
              <a:schemeClr val="tx1"/>
            </a:solidFill>
            <a:miter lim="800000"/>
            <a:headEnd/>
            <a:tailEnd/>
          </a:ln>
          <a:effectLst>
            <a:innerShdw blurRad="63500" dist="50800" dir="13500000">
              <a:prstClr val="black">
                <a:alpha val="50000"/>
              </a:prstClr>
            </a:innerShdw>
          </a:effectLst>
        </p:spPr>
        <p:txBody>
          <a:bodyPr wrap="none" anchor="ctr"/>
          <a:lstStyle/>
          <a:p>
            <a:pPr>
              <a:defRPr/>
            </a:pPr>
            <a:endParaRPr lang="en-US"/>
          </a:p>
        </p:txBody>
      </p:sp>
      <p:sp>
        <p:nvSpPr>
          <p:cNvPr id="33815" name="AutoShape 23"/>
          <p:cNvSpPr>
            <a:spLocks noChangeArrowheads="1"/>
          </p:cNvSpPr>
          <p:nvPr/>
        </p:nvSpPr>
        <p:spPr bwMode="auto">
          <a:xfrm rot="3056979">
            <a:off x="2628900" y="1181100"/>
            <a:ext cx="762000" cy="381000"/>
          </a:xfrm>
          <a:prstGeom prst="rightArrow">
            <a:avLst>
              <a:gd name="adj1" fmla="val 50000"/>
              <a:gd name="adj2" fmla="val 50000"/>
            </a:avLst>
          </a:prstGeom>
          <a:solidFill>
            <a:srgbClr val="FF3300"/>
          </a:solidFill>
          <a:ln w="9525">
            <a:solidFill>
              <a:schemeClr val="tx1"/>
            </a:solidFill>
            <a:miter lim="800000"/>
            <a:headEnd/>
            <a:tailEnd/>
          </a:ln>
          <a:effectLst>
            <a:innerShdw blurRad="63500" dist="50800" dir="13500000">
              <a:prstClr val="black">
                <a:alpha val="50000"/>
              </a:prstClr>
            </a:innerShdw>
          </a:effectLst>
        </p:spPr>
        <p:txBody>
          <a:bodyPr wrap="none" anchor="ctr"/>
          <a:lstStyle/>
          <a:p>
            <a:pPr>
              <a:defRPr/>
            </a:pPr>
            <a:endParaRPr lang="en-US"/>
          </a:p>
        </p:txBody>
      </p:sp>
      <p:sp>
        <p:nvSpPr>
          <p:cNvPr id="33816" name="AutoShape 24"/>
          <p:cNvSpPr>
            <a:spLocks noChangeArrowheads="1"/>
          </p:cNvSpPr>
          <p:nvPr/>
        </p:nvSpPr>
        <p:spPr bwMode="auto">
          <a:xfrm rot="19635494">
            <a:off x="2209800" y="4724400"/>
            <a:ext cx="762000" cy="381000"/>
          </a:xfrm>
          <a:prstGeom prst="rightArrow">
            <a:avLst>
              <a:gd name="adj1" fmla="val 50000"/>
              <a:gd name="adj2" fmla="val 50000"/>
            </a:avLst>
          </a:prstGeom>
          <a:solidFill>
            <a:srgbClr val="FF3300"/>
          </a:solidFill>
          <a:ln w="9525">
            <a:solidFill>
              <a:schemeClr val="tx1"/>
            </a:solidFill>
            <a:miter lim="800000"/>
            <a:headEnd/>
            <a:tailEnd/>
          </a:ln>
          <a:effectLst>
            <a:innerShdw blurRad="63500" dist="50800" dir="13500000">
              <a:prstClr val="black">
                <a:alpha val="50000"/>
              </a:prstClr>
            </a:innerShdw>
          </a:effectLst>
        </p:spPr>
        <p:txBody>
          <a:bodyPr wrap="none" anchor="ctr"/>
          <a:lstStyle/>
          <a:p>
            <a:pPr>
              <a:defRPr/>
            </a:pPr>
            <a:endParaRPr lang="en-US"/>
          </a:p>
        </p:txBody>
      </p:sp>
      <p:sp>
        <p:nvSpPr>
          <p:cNvPr id="33817" name="AutoShape 25"/>
          <p:cNvSpPr>
            <a:spLocks noChangeArrowheads="1"/>
          </p:cNvSpPr>
          <p:nvPr/>
        </p:nvSpPr>
        <p:spPr bwMode="auto">
          <a:xfrm rot="19175332">
            <a:off x="4800600" y="1066800"/>
            <a:ext cx="762000" cy="381000"/>
          </a:xfrm>
          <a:prstGeom prst="rightArrow">
            <a:avLst>
              <a:gd name="adj1" fmla="val 50000"/>
              <a:gd name="adj2" fmla="val 50000"/>
            </a:avLst>
          </a:prstGeom>
          <a:solidFill>
            <a:srgbClr val="FF3300"/>
          </a:solidFill>
          <a:ln w="9525">
            <a:solidFill>
              <a:schemeClr val="tx1"/>
            </a:solidFill>
            <a:miter lim="800000"/>
            <a:headEnd/>
            <a:tailEnd/>
          </a:ln>
          <a:effectLst>
            <a:innerShdw blurRad="63500" dist="50800" dir="13500000">
              <a:prstClr val="black">
                <a:alpha val="50000"/>
              </a:prstClr>
            </a:innerShdw>
          </a:effectLst>
        </p:spPr>
        <p:txBody>
          <a:bodyPr wrap="none" anchor="ctr"/>
          <a:lstStyle/>
          <a:p>
            <a:pPr>
              <a:defRPr/>
            </a:pPr>
            <a:endParaRPr lang="en-US"/>
          </a:p>
        </p:txBody>
      </p:sp>
      <p:sp>
        <p:nvSpPr>
          <p:cNvPr id="33819" name="AutoShape 27"/>
          <p:cNvSpPr>
            <a:spLocks noChangeArrowheads="1"/>
          </p:cNvSpPr>
          <p:nvPr/>
        </p:nvSpPr>
        <p:spPr bwMode="auto">
          <a:xfrm rot="3541601">
            <a:off x="7429500" y="1562100"/>
            <a:ext cx="457200" cy="381000"/>
          </a:xfrm>
          <a:prstGeom prst="rightArrow">
            <a:avLst>
              <a:gd name="adj1" fmla="val 44500"/>
              <a:gd name="adj2" fmla="val 43711"/>
            </a:avLst>
          </a:prstGeom>
          <a:solidFill>
            <a:srgbClr val="FF3300"/>
          </a:solidFill>
          <a:ln w="9525">
            <a:solidFill>
              <a:schemeClr val="tx1"/>
            </a:solidFill>
            <a:miter lim="800000"/>
            <a:headEnd/>
            <a:tailEnd/>
          </a:ln>
          <a:effectLst>
            <a:innerShdw blurRad="63500" dist="50800" dir="13500000">
              <a:prstClr val="black">
                <a:alpha val="50000"/>
              </a:prstClr>
            </a:innerShdw>
          </a:effectLst>
        </p:spPr>
        <p:txBody>
          <a:bodyPr wrap="none" anchor="ctr"/>
          <a:lstStyle/>
          <a:p>
            <a:pPr>
              <a:defRPr/>
            </a:pPr>
            <a:endParaRPr lang="en-US"/>
          </a:p>
        </p:txBody>
      </p:sp>
      <p:sp>
        <p:nvSpPr>
          <p:cNvPr id="33820" name="AutoShape 28"/>
          <p:cNvSpPr>
            <a:spLocks noChangeArrowheads="1"/>
          </p:cNvSpPr>
          <p:nvPr/>
        </p:nvSpPr>
        <p:spPr bwMode="auto">
          <a:xfrm rot="7075882">
            <a:off x="7505700" y="3771900"/>
            <a:ext cx="457200" cy="381000"/>
          </a:xfrm>
          <a:prstGeom prst="rightArrow">
            <a:avLst>
              <a:gd name="adj1" fmla="val 44500"/>
              <a:gd name="adj2" fmla="val 43711"/>
            </a:avLst>
          </a:prstGeom>
          <a:solidFill>
            <a:srgbClr val="FF3300"/>
          </a:solidFill>
          <a:ln w="9525">
            <a:solidFill>
              <a:schemeClr val="tx1"/>
            </a:solidFill>
            <a:miter lim="800000"/>
            <a:headEnd/>
            <a:tailEnd/>
          </a:ln>
          <a:effectLst>
            <a:innerShdw blurRad="63500" dist="50800" dir="13500000">
              <a:prstClr val="black">
                <a:alpha val="50000"/>
              </a:prstClr>
            </a:innerShdw>
          </a:effectLst>
        </p:spPr>
        <p:txBody>
          <a:bodyPr wrap="none" anchor="ctr"/>
          <a:lstStyle/>
          <a:p>
            <a:pPr>
              <a:defRPr/>
            </a:pPr>
            <a:endParaRPr lang="en-US"/>
          </a:p>
        </p:txBody>
      </p:sp>
      <p:sp>
        <p:nvSpPr>
          <p:cNvPr id="33821" name="AutoShape 29"/>
          <p:cNvSpPr>
            <a:spLocks noChangeArrowheads="1"/>
          </p:cNvSpPr>
          <p:nvPr/>
        </p:nvSpPr>
        <p:spPr bwMode="auto">
          <a:xfrm rot="8387019">
            <a:off x="6400800" y="5334000"/>
            <a:ext cx="457200" cy="381000"/>
          </a:xfrm>
          <a:prstGeom prst="rightArrow">
            <a:avLst>
              <a:gd name="adj1" fmla="val 44500"/>
              <a:gd name="adj2" fmla="val 43711"/>
            </a:avLst>
          </a:prstGeom>
          <a:solidFill>
            <a:srgbClr val="FF3300"/>
          </a:solidFill>
          <a:ln w="9525">
            <a:solidFill>
              <a:schemeClr val="tx1"/>
            </a:solidFill>
            <a:miter lim="800000"/>
            <a:headEnd/>
            <a:tailEnd/>
          </a:ln>
          <a:effectLst>
            <a:innerShdw blurRad="63500" dist="50800" dir="13500000">
              <a:prstClr val="black">
                <a:alpha val="50000"/>
              </a:prstClr>
            </a:innerShdw>
          </a:effectLst>
        </p:spPr>
        <p:txBody>
          <a:bodyPr wrap="none" anchor="ctr"/>
          <a:lstStyle/>
          <a:p>
            <a:pPr>
              <a:defRPr/>
            </a:pPr>
            <a:endParaRPr lang="en-US"/>
          </a:p>
        </p:txBody>
      </p:sp>
      <p:sp>
        <p:nvSpPr>
          <p:cNvPr id="33822" name="AutoShape 30"/>
          <p:cNvSpPr>
            <a:spLocks noChangeArrowheads="1"/>
          </p:cNvSpPr>
          <p:nvPr/>
        </p:nvSpPr>
        <p:spPr bwMode="auto">
          <a:xfrm rot="-7114406">
            <a:off x="4000500" y="4914900"/>
            <a:ext cx="457200" cy="381000"/>
          </a:xfrm>
          <a:prstGeom prst="rightArrow">
            <a:avLst>
              <a:gd name="adj1" fmla="val 44500"/>
              <a:gd name="adj2" fmla="val 43711"/>
            </a:avLst>
          </a:prstGeom>
          <a:solidFill>
            <a:srgbClr val="FF3300"/>
          </a:solidFill>
          <a:ln w="9525">
            <a:solidFill>
              <a:schemeClr val="tx1"/>
            </a:solidFill>
            <a:miter lim="800000"/>
            <a:headEnd/>
            <a:tailEnd/>
          </a:ln>
          <a:effectLst>
            <a:innerShdw blurRad="63500" dist="50800" dir="13500000">
              <a:prstClr val="black">
                <a:alpha val="50000"/>
              </a:prstClr>
            </a:innerShdw>
          </a:effectLst>
        </p:spPr>
        <p:txBody>
          <a:bodyPr wrap="none" anchor="ctr"/>
          <a:lstStyle/>
          <a:p>
            <a:pPr>
              <a:defRPr/>
            </a:pPr>
            <a:endParaRPr lang="en-US"/>
          </a:p>
        </p:txBody>
      </p:sp>
      <p:sp>
        <p:nvSpPr>
          <p:cNvPr id="5" name="TextBox 4"/>
          <p:cNvSpPr txBox="1"/>
          <p:nvPr/>
        </p:nvSpPr>
        <p:spPr>
          <a:xfrm>
            <a:off x="-1282287" y="3624723"/>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4288770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33810"/>
                                        </p:tgtEl>
                                        <p:attrNameLst>
                                          <p:attrName>style.visibility</p:attrName>
                                        </p:attrNameLst>
                                      </p:cBhvr>
                                      <p:to>
                                        <p:strVal val="visible"/>
                                      </p:to>
                                    </p:set>
                                    <p:animEffect transition="in" filter="fade">
                                      <p:cBhvr>
                                        <p:cTn id="7" dur="2000"/>
                                        <p:tgtEl>
                                          <p:spTgt spid="338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3797"/>
                                        </p:tgtEl>
                                        <p:attrNameLst>
                                          <p:attrName>style.visibility</p:attrName>
                                        </p:attrNameLst>
                                      </p:cBhvr>
                                      <p:to>
                                        <p:strVal val="visible"/>
                                      </p:to>
                                    </p:set>
                                    <p:animEffect transition="in" filter="fade">
                                      <p:cBhvr>
                                        <p:cTn id="12" dur="1000"/>
                                        <p:tgtEl>
                                          <p:spTgt spid="3379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3815"/>
                                        </p:tgtEl>
                                        <p:attrNameLst>
                                          <p:attrName>style.visibility</p:attrName>
                                        </p:attrNameLst>
                                      </p:cBhvr>
                                      <p:to>
                                        <p:strVal val="visible"/>
                                      </p:to>
                                    </p:set>
                                    <p:animEffect transition="in" filter="fade">
                                      <p:cBhvr>
                                        <p:cTn id="15" dur="1000"/>
                                        <p:tgtEl>
                                          <p:spTgt spid="3381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3798"/>
                                        </p:tgtEl>
                                        <p:attrNameLst>
                                          <p:attrName>style.visibility</p:attrName>
                                        </p:attrNameLst>
                                      </p:cBhvr>
                                      <p:to>
                                        <p:strVal val="visible"/>
                                      </p:to>
                                    </p:set>
                                    <p:animEffect transition="in" filter="fade">
                                      <p:cBhvr>
                                        <p:cTn id="20" dur="1000"/>
                                        <p:tgtEl>
                                          <p:spTgt spid="3379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3812"/>
                                        </p:tgtEl>
                                        <p:attrNameLst>
                                          <p:attrName>style.visibility</p:attrName>
                                        </p:attrNameLst>
                                      </p:cBhvr>
                                      <p:to>
                                        <p:strVal val="visible"/>
                                      </p:to>
                                    </p:set>
                                    <p:animEffect transition="in" filter="fade">
                                      <p:cBhvr>
                                        <p:cTn id="23" dur="1000"/>
                                        <p:tgtEl>
                                          <p:spTgt spid="33812"/>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3799"/>
                                        </p:tgtEl>
                                        <p:attrNameLst>
                                          <p:attrName>style.visibility</p:attrName>
                                        </p:attrNameLst>
                                      </p:cBhvr>
                                      <p:to>
                                        <p:strVal val="visible"/>
                                      </p:to>
                                    </p:set>
                                    <p:animEffect transition="in" filter="fade">
                                      <p:cBhvr>
                                        <p:cTn id="28" dur="1000"/>
                                        <p:tgtEl>
                                          <p:spTgt spid="3379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3813"/>
                                        </p:tgtEl>
                                        <p:attrNameLst>
                                          <p:attrName>style.visibility</p:attrName>
                                        </p:attrNameLst>
                                      </p:cBhvr>
                                      <p:to>
                                        <p:strVal val="visible"/>
                                      </p:to>
                                    </p:set>
                                    <p:animEffect transition="in" filter="fade">
                                      <p:cBhvr>
                                        <p:cTn id="31" dur="1000"/>
                                        <p:tgtEl>
                                          <p:spTgt spid="33813"/>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3800"/>
                                        </p:tgtEl>
                                        <p:attrNameLst>
                                          <p:attrName>style.visibility</p:attrName>
                                        </p:attrNameLst>
                                      </p:cBhvr>
                                      <p:to>
                                        <p:strVal val="visible"/>
                                      </p:to>
                                    </p:set>
                                    <p:animEffect transition="in" filter="fade">
                                      <p:cBhvr>
                                        <p:cTn id="36" dur="1000"/>
                                        <p:tgtEl>
                                          <p:spTgt spid="33800"/>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3814"/>
                                        </p:tgtEl>
                                        <p:attrNameLst>
                                          <p:attrName>style.visibility</p:attrName>
                                        </p:attrNameLst>
                                      </p:cBhvr>
                                      <p:to>
                                        <p:strVal val="visible"/>
                                      </p:to>
                                    </p:set>
                                    <p:animEffect transition="in" filter="fade">
                                      <p:cBhvr>
                                        <p:cTn id="39" dur="1000"/>
                                        <p:tgtEl>
                                          <p:spTgt spid="33814"/>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3801"/>
                                        </p:tgtEl>
                                        <p:attrNameLst>
                                          <p:attrName>style.visibility</p:attrName>
                                        </p:attrNameLst>
                                      </p:cBhvr>
                                      <p:to>
                                        <p:strVal val="visible"/>
                                      </p:to>
                                    </p:set>
                                    <p:animEffect transition="in" filter="fade">
                                      <p:cBhvr>
                                        <p:cTn id="44" dur="1000"/>
                                        <p:tgtEl>
                                          <p:spTgt spid="33801"/>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3811"/>
                                        </p:tgtEl>
                                        <p:attrNameLst>
                                          <p:attrName>style.visibility</p:attrName>
                                        </p:attrNameLst>
                                      </p:cBhvr>
                                      <p:to>
                                        <p:strVal val="visible"/>
                                      </p:to>
                                    </p:set>
                                    <p:animEffect transition="in" filter="fade">
                                      <p:cBhvr>
                                        <p:cTn id="47" dur="1000"/>
                                        <p:tgtEl>
                                          <p:spTgt spid="33811"/>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3802"/>
                                        </p:tgtEl>
                                        <p:attrNameLst>
                                          <p:attrName>style.visibility</p:attrName>
                                        </p:attrNameLst>
                                      </p:cBhvr>
                                      <p:to>
                                        <p:strVal val="visible"/>
                                      </p:to>
                                    </p:set>
                                    <p:animEffect transition="in" filter="fade">
                                      <p:cBhvr>
                                        <p:cTn id="52" dur="1000"/>
                                        <p:tgtEl>
                                          <p:spTgt spid="33802"/>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3816"/>
                                        </p:tgtEl>
                                        <p:attrNameLst>
                                          <p:attrName>style.visibility</p:attrName>
                                        </p:attrNameLst>
                                      </p:cBhvr>
                                      <p:to>
                                        <p:strVal val="visible"/>
                                      </p:to>
                                    </p:set>
                                    <p:animEffect transition="in" filter="fade">
                                      <p:cBhvr>
                                        <p:cTn id="55" dur="1000"/>
                                        <p:tgtEl>
                                          <p:spTgt spid="33816"/>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10" presetClass="exit" presetSubtype="0" fill="hold" grpId="1" nodeType="clickEffect">
                                  <p:stCondLst>
                                    <p:cond delay="0"/>
                                  </p:stCondLst>
                                  <p:childTnLst>
                                    <p:animEffect transition="out" filter="fade">
                                      <p:cBhvr>
                                        <p:cTn id="59" dur="1000"/>
                                        <p:tgtEl>
                                          <p:spTgt spid="33810"/>
                                        </p:tgtEl>
                                      </p:cBhvr>
                                    </p:animEffect>
                                    <p:set>
                                      <p:cBhvr>
                                        <p:cTn id="60" dur="1" fill="hold">
                                          <p:stCondLst>
                                            <p:cond delay="999"/>
                                          </p:stCondLst>
                                        </p:cTn>
                                        <p:tgtEl>
                                          <p:spTgt spid="33810"/>
                                        </p:tgtEl>
                                        <p:attrNameLst>
                                          <p:attrName>style.visibility</p:attrName>
                                        </p:attrNameLst>
                                      </p:cBhvr>
                                      <p:to>
                                        <p:strVal val="hidden"/>
                                      </p:to>
                                    </p:set>
                                  </p:childTnLst>
                                </p:cTn>
                              </p:par>
                              <p:par>
                                <p:cTn id="61" presetID="10" presetClass="entr" presetSubtype="0" fill="hold" grpId="0" nodeType="withEffect">
                                  <p:stCondLst>
                                    <p:cond delay="0"/>
                                  </p:stCondLst>
                                  <p:childTnLst>
                                    <p:set>
                                      <p:cBhvr>
                                        <p:cTn id="62" dur="1" fill="hold">
                                          <p:stCondLst>
                                            <p:cond delay="0"/>
                                          </p:stCondLst>
                                        </p:cTn>
                                        <p:tgtEl>
                                          <p:spTgt spid="33803"/>
                                        </p:tgtEl>
                                        <p:attrNameLst>
                                          <p:attrName>style.visibility</p:attrName>
                                        </p:attrNameLst>
                                      </p:cBhvr>
                                      <p:to>
                                        <p:strVal val="visible"/>
                                      </p:to>
                                    </p:set>
                                    <p:animEffect transition="in" filter="fade">
                                      <p:cBhvr>
                                        <p:cTn id="63" dur="1000"/>
                                        <p:tgtEl>
                                          <p:spTgt spid="33803"/>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33804">
                                            <p:txEl>
                                              <p:pRg st="0" end="0"/>
                                            </p:txEl>
                                          </p:spTgt>
                                        </p:tgtEl>
                                        <p:attrNameLst>
                                          <p:attrName>style.visibility</p:attrName>
                                        </p:attrNameLst>
                                      </p:cBhvr>
                                      <p:to>
                                        <p:strVal val="visible"/>
                                      </p:to>
                                    </p:set>
                                    <p:animEffect transition="in" filter="fade">
                                      <p:cBhvr>
                                        <p:cTn id="68" dur="1000"/>
                                        <p:tgtEl>
                                          <p:spTgt spid="33804">
                                            <p:txEl>
                                              <p:pRg st="0" end="0"/>
                                            </p:txEl>
                                          </p:spTgt>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33804">
                                            <p:txEl>
                                              <p:pRg st="1" end="1"/>
                                            </p:txEl>
                                          </p:spTgt>
                                        </p:tgtEl>
                                        <p:attrNameLst>
                                          <p:attrName>style.visibility</p:attrName>
                                        </p:attrNameLst>
                                      </p:cBhvr>
                                      <p:to>
                                        <p:strVal val="visible"/>
                                      </p:to>
                                    </p:set>
                                    <p:animEffect transition="in" filter="fade">
                                      <p:cBhvr>
                                        <p:cTn id="71" dur="1000"/>
                                        <p:tgtEl>
                                          <p:spTgt spid="33804">
                                            <p:txEl>
                                              <p:pRg st="1" end="1"/>
                                            </p:txEl>
                                          </p:spTgt>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33804">
                                            <p:txEl>
                                              <p:pRg st="2" end="2"/>
                                            </p:txEl>
                                          </p:spTgt>
                                        </p:tgtEl>
                                        <p:attrNameLst>
                                          <p:attrName>style.visibility</p:attrName>
                                        </p:attrNameLst>
                                      </p:cBhvr>
                                      <p:to>
                                        <p:strVal val="visible"/>
                                      </p:to>
                                    </p:set>
                                    <p:animEffect transition="in" filter="fade">
                                      <p:cBhvr>
                                        <p:cTn id="74" dur="1000"/>
                                        <p:tgtEl>
                                          <p:spTgt spid="33804">
                                            <p:txEl>
                                              <p:pRg st="2" end="2"/>
                                            </p:txEl>
                                          </p:spTgt>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33804">
                                            <p:txEl>
                                              <p:pRg st="3" end="3"/>
                                            </p:txEl>
                                          </p:spTgt>
                                        </p:tgtEl>
                                        <p:attrNameLst>
                                          <p:attrName>style.visibility</p:attrName>
                                        </p:attrNameLst>
                                      </p:cBhvr>
                                      <p:to>
                                        <p:strVal val="visible"/>
                                      </p:to>
                                    </p:set>
                                    <p:animEffect transition="in" filter="fade">
                                      <p:cBhvr>
                                        <p:cTn id="77" dur="1000"/>
                                        <p:tgtEl>
                                          <p:spTgt spid="33804">
                                            <p:txEl>
                                              <p:pRg st="3" end="3"/>
                                            </p:txEl>
                                          </p:spTgt>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33804">
                                            <p:txEl>
                                              <p:pRg st="4" end="4"/>
                                            </p:txEl>
                                          </p:spTgt>
                                        </p:tgtEl>
                                        <p:attrNameLst>
                                          <p:attrName>style.visibility</p:attrName>
                                        </p:attrNameLst>
                                      </p:cBhvr>
                                      <p:to>
                                        <p:strVal val="visible"/>
                                      </p:to>
                                    </p:set>
                                    <p:animEffect transition="in" filter="fade">
                                      <p:cBhvr>
                                        <p:cTn id="80" dur="1000"/>
                                        <p:tgtEl>
                                          <p:spTgt spid="33804">
                                            <p:txEl>
                                              <p:pRg st="4" end="4"/>
                                            </p:txEl>
                                          </p:spTgt>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33804">
                                            <p:txEl>
                                              <p:pRg st="5" end="5"/>
                                            </p:txEl>
                                          </p:spTgt>
                                        </p:tgtEl>
                                        <p:attrNameLst>
                                          <p:attrName>style.visibility</p:attrName>
                                        </p:attrNameLst>
                                      </p:cBhvr>
                                      <p:to>
                                        <p:strVal val="visible"/>
                                      </p:to>
                                    </p:set>
                                    <p:animEffect transition="in" filter="fade">
                                      <p:cBhvr>
                                        <p:cTn id="83" dur="1000"/>
                                        <p:tgtEl>
                                          <p:spTgt spid="33804">
                                            <p:txEl>
                                              <p:pRg st="5" end="5"/>
                                            </p:txEl>
                                          </p:spTgt>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33805"/>
                                        </p:tgtEl>
                                        <p:attrNameLst>
                                          <p:attrName>style.visibility</p:attrName>
                                        </p:attrNameLst>
                                      </p:cBhvr>
                                      <p:to>
                                        <p:strVal val="visible"/>
                                      </p:to>
                                    </p:set>
                                    <p:animEffect transition="in" filter="fade">
                                      <p:cBhvr>
                                        <p:cTn id="88" dur="1000"/>
                                        <p:tgtEl>
                                          <p:spTgt spid="33805"/>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33817"/>
                                        </p:tgtEl>
                                        <p:attrNameLst>
                                          <p:attrName>style.visibility</p:attrName>
                                        </p:attrNameLst>
                                      </p:cBhvr>
                                      <p:to>
                                        <p:strVal val="visible"/>
                                      </p:to>
                                    </p:set>
                                    <p:animEffect transition="in" filter="fade">
                                      <p:cBhvr>
                                        <p:cTn id="91" dur="1000"/>
                                        <p:tgtEl>
                                          <p:spTgt spid="33817"/>
                                        </p:tgtEl>
                                      </p:cBhvr>
                                    </p:animEffect>
                                  </p:childTnLst>
                                </p:cTn>
                              </p:par>
                            </p:childTnLst>
                          </p:cTn>
                        </p:par>
                      </p:childTnLst>
                    </p:cTn>
                  </p:par>
                  <p:par>
                    <p:cTn id="92" fill="hold" nodeType="clickPar">
                      <p:stCondLst>
                        <p:cond delay="indefinite"/>
                      </p:stCondLst>
                      <p:childTnLst>
                        <p:par>
                          <p:cTn id="93" fill="hold" nodeType="withGroup">
                            <p:stCondLst>
                              <p:cond delay="0"/>
                            </p:stCondLst>
                            <p:childTnLst>
                              <p:par>
                                <p:cTn id="94" presetID="10" presetClass="entr" presetSubtype="0" fill="hold" grpId="0" nodeType="clickEffect">
                                  <p:stCondLst>
                                    <p:cond delay="0"/>
                                  </p:stCondLst>
                                  <p:childTnLst>
                                    <p:set>
                                      <p:cBhvr>
                                        <p:cTn id="95" dur="1" fill="hold">
                                          <p:stCondLst>
                                            <p:cond delay="0"/>
                                          </p:stCondLst>
                                        </p:cTn>
                                        <p:tgtEl>
                                          <p:spTgt spid="33807"/>
                                        </p:tgtEl>
                                        <p:attrNameLst>
                                          <p:attrName>style.visibility</p:attrName>
                                        </p:attrNameLst>
                                      </p:cBhvr>
                                      <p:to>
                                        <p:strVal val="visible"/>
                                      </p:to>
                                    </p:set>
                                    <p:animEffect transition="in" filter="fade">
                                      <p:cBhvr>
                                        <p:cTn id="96" dur="1000"/>
                                        <p:tgtEl>
                                          <p:spTgt spid="33807"/>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33819"/>
                                        </p:tgtEl>
                                        <p:attrNameLst>
                                          <p:attrName>style.visibility</p:attrName>
                                        </p:attrNameLst>
                                      </p:cBhvr>
                                      <p:to>
                                        <p:strVal val="visible"/>
                                      </p:to>
                                    </p:set>
                                    <p:animEffect transition="in" filter="fade">
                                      <p:cBhvr>
                                        <p:cTn id="99" dur="1000"/>
                                        <p:tgtEl>
                                          <p:spTgt spid="33819"/>
                                        </p:tgtEl>
                                      </p:cBhvr>
                                    </p:animEffect>
                                  </p:childTnLst>
                                </p:cTn>
                              </p:par>
                            </p:childTnLst>
                          </p:cTn>
                        </p:par>
                      </p:childTnLst>
                    </p:cTn>
                  </p:par>
                  <p:par>
                    <p:cTn id="100" fill="hold" nodeType="clickPar">
                      <p:stCondLst>
                        <p:cond delay="indefinite"/>
                      </p:stCondLst>
                      <p:childTnLst>
                        <p:par>
                          <p:cTn id="101" fill="hold" nodeType="withGroup">
                            <p:stCondLst>
                              <p:cond delay="0"/>
                            </p:stCondLst>
                            <p:childTnLst>
                              <p:par>
                                <p:cTn id="102" presetID="10" presetClass="entr" presetSubtype="0" fill="hold" grpId="0" nodeType="clickEffect">
                                  <p:stCondLst>
                                    <p:cond delay="0"/>
                                  </p:stCondLst>
                                  <p:childTnLst>
                                    <p:set>
                                      <p:cBhvr>
                                        <p:cTn id="103" dur="1" fill="hold">
                                          <p:stCondLst>
                                            <p:cond delay="0"/>
                                          </p:stCondLst>
                                        </p:cTn>
                                        <p:tgtEl>
                                          <p:spTgt spid="33808"/>
                                        </p:tgtEl>
                                        <p:attrNameLst>
                                          <p:attrName>style.visibility</p:attrName>
                                        </p:attrNameLst>
                                      </p:cBhvr>
                                      <p:to>
                                        <p:strVal val="visible"/>
                                      </p:to>
                                    </p:set>
                                    <p:animEffect transition="in" filter="fade">
                                      <p:cBhvr>
                                        <p:cTn id="104" dur="1000"/>
                                        <p:tgtEl>
                                          <p:spTgt spid="33808"/>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33820"/>
                                        </p:tgtEl>
                                        <p:attrNameLst>
                                          <p:attrName>style.visibility</p:attrName>
                                        </p:attrNameLst>
                                      </p:cBhvr>
                                      <p:to>
                                        <p:strVal val="visible"/>
                                      </p:to>
                                    </p:set>
                                    <p:animEffect transition="in" filter="fade">
                                      <p:cBhvr>
                                        <p:cTn id="107" dur="1000"/>
                                        <p:tgtEl>
                                          <p:spTgt spid="33820"/>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33809"/>
                                        </p:tgtEl>
                                        <p:attrNameLst>
                                          <p:attrName>style.visibility</p:attrName>
                                        </p:attrNameLst>
                                      </p:cBhvr>
                                      <p:to>
                                        <p:strVal val="visible"/>
                                      </p:to>
                                    </p:set>
                                    <p:animEffect transition="in" filter="fade">
                                      <p:cBhvr>
                                        <p:cTn id="112" dur="1000"/>
                                        <p:tgtEl>
                                          <p:spTgt spid="33809"/>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33821"/>
                                        </p:tgtEl>
                                        <p:attrNameLst>
                                          <p:attrName>style.visibility</p:attrName>
                                        </p:attrNameLst>
                                      </p:cBhvr>
                                      <p:to>
                                        <p:strVal val="visible"/>
                                      </p:to>
                                    </p:set>
                                    <p:animEffect transition="in" filter="fade">
                                      <p:cBhvr>
                                        <p:cTn id="115" dur="1000"/>
                                        <p:tgtEl>
                                          <p:spTgt spid="33821"/>
                                        </p:tgtEl>
                                      </p:cBhvr>
                                    </p:animEffect>
                                  </p:childTnLst>
                                </p:cTn>
                              </p:par>
                            </p:childTnLst>
                          </p:cTn>
                        </p:par>
                      </p:childTnLst>
                    </p:cTn>
                  </p:par>
                  <p:par>
                    <p:cTn id="116" fill="hold" nodeType="clickPar">
                      <p:stCondLst>
                        <p:cond delay="indefinite"/>
                      </p:stCondLst>
                      <p:childTnLst>
                        <p:par>
                          <p:cTn id="117" fill="hold" nodeType="withGroup">
                            <p:stCondLst>
                              <p:cond delay="0"/>
                            </p:stCondLst>
                            <p:childTnLst>
                              <p:par>
                                <p:cTn id="118" presetID="10" presetClass="entr" presetSubtype="0" fill="hold" grpId="0" nodeType="clickEffect">
                                  <p:stCondLst>
                                    <p:cond delay="0"/>
                                  </p:stCondLst>
                                  <p:childTnLst>
                                    <p:set>
                                      <p:cBhvr>
                                        <p:cTn id="119" dur="1" fill="hold">
                                          <p:stCondLst>
                                            <p:cond delay="0"/>
                                          </p:stCondLst>
                                        </p:cTn>
                                        <p:tgtEl>
                                          <p:spTgt spid="33822"/>
                                        </p:tgtEl>
                                        <p:attrNameLst>
                                          <p:attrName>style.visibility</p:attrName>
                                        </p:attrNameLst>
                                      </p:cBhvr>
                                      <p:to>
                                        <p:strVal val="visible"/>
                                      </p:to>
                                    </p:set>
                                    <p:animEffect transition="in" filter="fade">
                                      <p:cBhvr>
                                        <p:cTn id="120" dur="1000"/>
                                        <p:tgtEl>
                                          <p:spTgt spid="338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7" grpId="0"/>
      <p:bldP spid="33798" grpId="0"/>
      <p:bldP spid="33799" grpId="0"/>
      <p:bldP spid="33800" grpId="0"/>
      <p:bldP spid="33801" grpId="0"/>
      <p:bldP spid="33802" grpId="0"/>
      <p:bldP spid="33803" grpId="0"/>
      <p:bldP spid="33804" grpId="0" uiExpand="1" build="p"/>
      <p:bldP spid="33805" grpId="0"/>
      <p:bldP spid="33807" grpId="0"/>
      <p:bldP spid="33808" grpId="0"/>
      <p:bldP spid="33809" grpId="0"/>
      <p:bldP spid="33810" grpId="0"/>
      <p:bldP spid="33810" grpId="1"/>
      <p:bldP spid="33811" grpId="0" animBg="1"/>
      <p:bldP spid="33812" grpId="0" animBg="1"/>
      <p:bldP spid="33813" grpId="0" animBg="1"/>
      <p:bldP spid="33814" grpId="0" animBg="1"/>
      <p:bldP spid="33815" grpId="0" animBg="1"/>
      <p:bldP spid="33816" grpId="0" animBg="1"/>
      <p:bldP spid="33817" grpId="0" animBg="1"/>
      <p:bldP spid="33819" grpId="0" animBg="1"/>
      <p:bldP spid="33820" grpId="0" animBg="1"/>
      <p:bldP spid="33821" grpId="0" animBg="1"/>
      <p:bldP spid="338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extBox 2"/>
          <p:cNvSpPr txBox="1">
            <a:spLocks noChangeArrowheads="1"/>
          </p:cNvSpPr>
          <p:nvPr/>
        </p:nvSpPr>
        <p:spPr bwMode="auto">
          <a:xfrm>
            <a:off x="684213" y="1125538"/>
            <a:ext cx="69119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dirty="0"/>
              <a:t>Rational emotive behaviour therapy</a:t>
            </a:r>
          </a:p>
        </p:txBody>
      </p:sp>
      <p:pic>
        <p:nvPicPr>
          <p:cNvPr id="20484" name="Picture 3" descr="REBT_processs.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35150" y="2852738"/>
            <a:ext cx="5400675" cy="356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TextBox 4"/>
          <p:cNvSpPr txBox="1">
            <a:spLocks noChangeArrowheads="1"/>
          </p:cNvSpPr>
          <p:nvPr/>
        </p:nvSpPr>
        <p:spPr bwMode="auto">
          <a:xfrm>
            <a:off x="3779838" y="6381750"/>
            <a:ext cx="5184775"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a:t>Source </a:t>
            </a:r>
            <a:r>
              <a:rPr lang="en-US" sz="1200">
                <a:hlinkClick r:id="rId3"/>
              </a:rPr>
              <a:t>http://counsellingresource.com/types/rational-emotive/index.html:</a:t>
            </a:r>
            <a:endParaRPr lang="en-US" sz="1200"/>
          </a:p>
        </p:txBody>
      </p:sp>
      <p:sp>
        <p:nvSpPr>
          <p:cNvPr id="20486" name="TextBox 5"/>
          <p:cNvSpPr txBox="1">
            <a:spLocks noChangeArrowheads="1"/>
          </p:cNvSpPr>
          <p:nvPr/>
        </p:nvSpPr>
        <p:spPr bwMode="auto">
          <a:xfrm>
            <a:off x="684213" y="1700213"/>
            <a:ext cx="78486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dirty="0"/>
              <a:t>Developed by Albert Ellis, REBT looks at the irrational thinking that leads to destructive attitudes and entrenched patterns of behaviour in individuals. This process is called the ABC model.</a:t>
            </a:r>
          </a:p>
        </p:txBody>
      </p:sp>
      <p:pic>
        <p:nvPicPr>
          <p:cNvPr id="20487" name="Picture 6" descr="albert_ellis.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001000" y="7938"/>
            <a:ext cx="1143000" cy="166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udio2.gif">
            <a:hlinkClick r:id="rId5"/>
          </p:cNvPr>
          <p:cNvPicPr>
            <a:picLocks noChangeAspect="1"/>
          </p:cNvPicPr>
          <p:nvPr/>
        </p:nvPicPr>
        <p:blipFill>
          <a:blip r:embed="rId6">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7884368" y="5085184"/>
            <a:ext cx="576064" cy="498055"/>
          </a:xfrm>
          <a:prstGeom prst="rect">
            <a:avLst/>
          </a:prstGeom>
        </p:spPr>
      </p:pic>
      <p:sp>
        <p:nvSpPr>
          <p:cNvPr id="20489" name="TextBox 8"/>
          <p:cNvSpPr txBox="1">
            <a:spLocks noChangeArrowheads="1"/>
          </p:cNvSpPr>
          <p:nvPr/>
        </p:nvSpPr>
        <p:spPr bwMode="auto">
          <a:xfrm>
            <a:off x="7359650" y="5661025"/>
            <a:ext cx="17637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a:t>Ellis talking with Phillip Adams on ABC radio</a:t>
            </a:r>
          </a:p>
        </p:txBody>
      </p:sp>
      <p:sp>
        <p:nvSpPr>
          <p:cNvPr id="10" name="TextBox 9"/>
          <p:cNvSpPr txBox="1"/>
          <p:nvPr/>
        </p:nvSpPr>
        <p:spPr>
          <a:xfrm>
            <a:off x="1481957" y="260648"/>
            <a:ext cx="6552728" cy="523220"/>
          </a:xfrm>
          <a:prstGeom prst="rect">
            <a:avLst/>
          </a:prstGeom>
          <a:noFill/>
        </p:spPr>
        <p:txBody>
          <a:bodyPr>
            <a:spAutoFit/>
          </a:bodyPr>
          <a:lstStyle/>
          <a:p>
            <a:pPr>
              <a:defRPr/>
            </a:pPr>
            <a:r>
              <a:rPr lang="en-US" sz="2800" b="1" i="1" cap="all" dirty="0">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rPr>
              <a:t>Cognitive Behavioural approaches</a:t>
            </a:r>
          </a:p>
        </p:txBody>
      </p:sp>
    </p:spTree>
    <p:extLst>
      <p:ext uri="{BB962C8B-B14F-4D97-AF65-F5344CB8AC3E}">
        <p14:creationId xmlns:p14="http://schemas.microsoft.com/office/powerpoint/2010/main" val="370902968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extBox 2"/>
          <p:cNvSpPr txBox="1">
            <a:spLocks noChangeArrowheads="1"/>
          </p:cNvSpPr>
          <p:nvPr/>
        </p:nvSpPr>
        <p:spPr bwMode="auto">
          <a:xfrm>
            <a:off x="684213" y="1125538"/>
            <a:ext cx="69119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dirty="0"/>
              <a:t>Rational emotive behaviour therapy</a:t>
            </a:r>
          </a:p>
        </p:txBody>
      </p:sp>
      <p:sp>
        <p:nvSpPr>
          <p:cNvPr id="21508" name="TextBox 4"/>
          <p:cNvSpPr txBox="1">
            <a:spLocks noChangeArrowheads="1"/>
          </p:cNvSpPr>
          <p:nvPr/>
        </p:nvSpPr>
        <p:spPr bwMode="auto">
          <a:xfrm>
            <a:off x="539750" y="1779588"/>
            <a:ext cx="8604250"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a:t>REBT also employs three primary insights:</a:t>
            </a:r>
          </a:p>
          <a:p>
            <a:endParaRPr lang="en-US" sz="2000"/>
          </a:p>
          <a:p>
            <a:endParaRPr lang="en-US" sz="2000"/>
          </a:p>
          <a:p>
            <a:endParaRPr lang="en-US"/>
          </a:p>
        </p:txBody>
      </p:sp>
      <p:pic>
        <p:nvPicPr>
          <p:cNvPr id="21509" name="Picture 5" descr="albert_elli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01000" y="7938"/>
            <a:ext cx="1143000" cy="166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0" name="Folded Corner 7"/>
          <p:cNvSpPr>
            <a:spLocks noChangeArrowheads="1"/>
          </p:cNvSpPr>
          <p:nvPr/>
        </p:nvSpPr>
        <p:spPr bwMode="auto">
          <a:xfrm>
            <a:off x="684213" y="2420938"/>
            <a:ext cx="6551612" cy="1955853"/>
          </a:xfrm>
          <a:prstGeom prst="foldedCorner">
            <a:avLst>
              <a:gd name="adj" fmla="val 16667"/>
            </a:avLst>
          </a:prstGeom>
          <a:solidFill>
            <a:srgbClr val="FFFF00"/>
          </a:solidFill>
          <a:ln w="9525">
            <a:solidFill>
              <a:schemeClr val="tx1"/>
            </a:solidFill>
            <a:round/>
            <a:headEnd/>
            <a:tailEnd/>
          </a:ln>
          <a:effectLst>
            <a:innerShdw blurRad="63500" dist="50800" dir="13500000">
              <a:prstClr val="black">
                <a:alpha val="50000"/>
              </a:prstClr>
            </a:innerShdw>
          </a:effectLst>
        </p:spPr>
        <p:txBody>
          <a:bodyPr/>
          <a:lstStyle/>
          <a:p>
            <a:r>
              <a:rPr lang="en-US"/>
              <a:t>While external events are of undoubted influence, psychological disturbance is largely a matter of personal </a:t>
            </a:r>
            <a:r>
              <a:rPr lang="en-US" i="1"/>
              <a:t>choice.</a:t>
            </a:r>
            <a:endParaRPr lang="en-US"/>
          </a:p>
          <a:p>
            <a:endParaRPr lang="en-US"/>
          </a:p>
          <a:p>
            <a:r>
              <a:rPr lang="en-US"/>
              <a:t>Individuals consciously or unconsciously </a:t>
            </a:r>
            <a:r>
              <a:rPr lang="en-US" i="1"/>
              <a:t>select</a:t>
            </a:r>
            <a:r>
              <a:rPr lang="en-US"/>
              <a:t> both rational beliefs and irrational beliefs at (B) when negative events occur at (A)</a:t>
            </a:r>
          </a:p>
        </p:txBody>
      </p:sp>
      <p:sp>
        <p:nvSpPr>
          <p:cNvPr id="7" name="TextBox 6"/>
          <p:cNvSpPr txBox="1"/>
          <p:nvPr/>
        </p:nvSpPr>
        <p:spPr>
          <a:xfrm>
            <a:off x="1481957" y="260648"/>
            <a:ext cx="6552728" cy="523220"/>
          </a:xfrm>
          <a:prstGeom prst="rect">
            <a:avLst/>
          </a:prstGeom>
          <a:noFill/>
        </p:spPr>
        <p:txBody>
          <a:bodyPr>
            <a:spAutoFit/>
          </a:bodyPr>
          <a:lstStyle/>
          <a:p>
            <a:pPr>
              <a:defRPr/>
            </a:pPr>
            <a:r>
              <a:rPr lang="en-US" sz="2800" b="1" i="1" cap="all" dirty="0">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rPr>
              <a:t>Cognitive Behavioural approaches</a:t>
            </a:r>
          </a:p>
        </p:txBody>
      </p:sp>
    </p:spTree>
    <p:extLst>
      <p:ext uri="{BB962C8B-B14F-4D97-AF65-F5344CB8AC3E}">
        <p14:creationId xmlns:p14="http://schemas.microsoft.com/office/powerpoint/2010/main" val="399617631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extBox 2"/>
          <p:cNvSpPr txBox="1">
            <a:spLocks noChangeArrowheads="1"/>
          </p:cNvSpPr>
          <p:nvPr/>
        </p:nvSpPr>
        <p:spPr bwMode="auto">
          <a:xfrm>
            <a:off x="684213" y="1125538"/>
            <a:ext cx="69119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dirty="0"/>
              <a:t>Rational emotive behaviour therapy</a:t>
            </a:r>
          </a:p>
        </p:txBody>
      </p:sp>
      <p:sp>
        <p:nvSpPr>
          <p:cNvPr id="22532" name="TextBox 4"/>
          <p:cNvSpPr txBox="1">
            <a:spLocks noChangeArrowheads="1"/>
          </p:cNvSpPr>
          <p:nvPr/>
        </p:nvSpPr>
        <p:spPr bwMode="auto">
          <a:xfrm>
            <a:off x="539750" y="1779588"/>
            <a:ext cx="8604250"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a:t>REBT also employs three primary insights:</a:t>
            </a:r>
          </a:p>
          <a:p>
            <a:endParaRPr lang="en-US" sz="2000"/>
          </a:p>
          <a:p>
            <a:endParaRPr lang="en-US" sz="2000"/>
          </a:p>
          <a:p>
            <a:endParaRPr lang="en-US"/>
          </a:p>
        </p:txBody>
      </p:sp>
      <p:pic>
        <p:nvPicPr>
          <p:cNvPr id="22533" name="Picture 5" descr="albert_elli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01000" y="7938"/>
            <a:ext cx="1143000" cy="166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olded Corner 7"/>
          <p:cNvSpPr/>
          <p:nvPr/>
        </p:nvSpPr>
        <p:spPr bwMode="auto">
          <a:xfrm>
            <a:off x="684213" y="2420939"/>
            <a:ext cx="6551612" cy="1968182"/>
          </a:xfrm>
          <a:prstGeom prst="foldedCorner">
            <a:avLst/>
          </a:prstGeom>
          <a:solidFill>
            <a:srgbClr val="FFFF00"/>
          </a:solidFill>
          <a:ln w="9525" cap="flat" cmpd="sng" algn="ctr">
            <a:solidFill>
              <a:schemeClr val="tx1"/>
            </a:solidFill>
            <a:prstDash val="solid"/>
            <a:round/>
            <a:headEnd type="none" w="med" len="med"/>
            <a:tailEnd type="none" w="med" len="med"/>
          </a:ln>
          <a:effectLst>
            <a:innerShdw blurRad="63500" dist="50800" dir="13500000">
              <a:prstClr val="black">
                <a:alpha val="50000"/>
              </a:prstClr>
            </a:innerShdw>
          </a:effectLst>
        </p:spPr>
        <p:txBody>
          <a:bodyPr/>
          <a:lstStyle/>
          <a:p>
            <a:pPr>
              <a:defRPr/>
            </a:pPr>
            <a:r>
              <a:rPr lang="en-US" dirty="0">
                <a:solidFill>
                  <a:schemeClr val="bg1">
                    <a:lumMod val="75000"/>
                  </a:schemeClr>
                </a:solidFill>
              </a:rPr>
              <a:t>While external events are of undoubted influence, psychological disturbance is largely a matter of personal </a:t>
            </a:r>
            <a:r>
              <a:rPr lang="en-US" i="1" dirty="0">
                <a:solidFill>
                  <a:schemeClr val="bg1">
                    <a:lumMod val="75000"/>
                  </a:schemeClr>
                </a:solidFill>
              </a:rPr>
              <a:t>choice.</a:t>
            </a:r>
            <a:endParaRPr lang="en-US" dirty="0">
              <a:solidFill>
                <a:schemeClr val="bg1">
                  <a:lumMod val="75000"/>
                </a:schemeClr>
              </a:solidFill>
            </a:endParaRPr>
          </a:p>
          <a:p>
            <a:pPr>
              <a:defRPr/>
            </a:pPr>
            <a:endParaRPr lang="en-US" dirty="0">
              <a:solidFill>
                <a:schemeClr val="bg1">
                  <a:lumMod val="75000"/>
                </a:schemeClr>
              </a:solidFill>
            </a:endParaRPr>
          </a:p>
          <a:p>
            <a:pPr>
              <a:defRPr/>
            </a:pPr>
            <a:r>
              <a:rPr lang="en-US" dirty="0">
                <a:solidFill>
                  <a:schemeClr val="bg1">
                    <a:lumMod val="75000"/>
                  </a:schemeClr>
                </a:solidFill>
              </a:rPr>
              <a:t>Individuals consciously or unconsciously </a:t>
            </a:r>
            <a:r>
              <a:rPr lang="en-US" i="1" dirty="0">
                <a:solidFill>
                  <a:schemeClr val="bg1">
                    <a:lumMod val="75000"/>
                  </a:schemeClr>
                </a:solidFill>
              </a:rPr>
              <a:t>select</a:t>
            </a:r>
            <a:r>
              <a:rPr lang="en-US" dirty="0">
                <a:solidFill>
                  <a:schemeClr val="bg1">
                    <a:lumMod val="75000"/>
                  </a:schemeClr>
                </a:solidFill>
              </a:rPr>
              <a:t> both rational beliefs and irrational beliefs at (B) when </a:t>
            </a:r>
            <a:r>
              <a:rPr lang="en-US" dirty="0"/>
              <a:t>negative events occur at (A)</a:t>
            </a:r>
          </a:p>
        </p:txBody>
      </p:sp>
      <p:sp>
        <p:nvSpPr>
          <p:cNvPr id="22535" name="Folded Corner 8"/>
          <p:cNvSpPr>
            <a:spLocks noChangeArrowheads="1"/>
          </p:cNvSpPr>
          <p:nvPr/>
        </p:nvSpPr>
        <p:spPr bwMode="auto">
          <a:xfrm>
            <a:off x="1187450" y="2924175"/>
            <a:ext cx="6553200" cy="1958105"/>
          </a:xfrm>
          <a:prstGeom prst="foldedCorner">
            <a:avLst>
              <a:gd name="adj" fmla="val 16667"/>
            </a:avLst>
          </a:prstGeom>
          <a:solidFill>
            <a:srgbClr val="FFFF00"/>
          </a:solidFill>
          <a:ln w="9525">
            <a:solidFill>
              <a:schemeClr val="tx1"/>
            </a:solidFill>
            <a:round/>
            <a:headEnd/>
            <a:tailEnd/>
          </a:ln>
          <a:effectLst>
            <a:innerShdw blurRad="63500" dist="50800" dir="13500000">
              <a:prstClr val="black">
                <a:alpha val="50000"/>
              </a:prstClr>
            </a:innerShdw>
          </a:effectLst>
        </p:spPr>
        <p:txBody>
          <a:bodyPr/>
          <a:lstStyle/>
          <a:p>
            <a:r>
              <a:rPr lang="en-US" dirty="0"/>
              <a:t>Past history and present life conditions strongly </a:t>
            </a:r>
            <a:r>
              <a:rPr lang="en-US" i="1" dirty="0"/>
              <a:t>affect</a:t>
            </a:r>
            <a:r>
              <a:rPr lang="en-US" dirty="0"/>
              <a:t> the person, but they do not, in and of themselves, </a:t>
            </a:r>
            <a:r>
              <a:rPr lang="en-US" i="1" dirty="0"/>
              <a:t>disturb</a:t>
            </a:r>
            <a:r>
              <a:rPr lang="en-US" dirty="0"/>
              <a:t> the person.</a:t>
            </a:r>
          </a:p>
          <a:p>
            <a:endParaRPr lang="en-US" dirty="0"/>
          </a:p>
          <a:p>
            <a:r>
              <a:rPr lang="en-US" dirty="0"/>
              <a:t>It is the individual’s responses which disturb them, and it is again a matter of individual choice whether to maintain the philosophies at (B) which cause disturbance.</a:t>
            </a:r>
          </a:p>
          <a:p>
            <a:endParaRPr lang="en-US" dirty="0"/>
          </a:p>
        </p:txBody>
      </p:sp>
      <p:sp>
        <p:nvSpPr>
          <p:cNvPr id="9" name="TextBox 8"/>
          <p:cNvSpPr txBox="1"/>
          <p:nvPr/>
        </p:nvSpPr>
        <p:spPr>
          <a:xfrm>
            <a:off x="1481957" y="260648"/>
            <a:ext cx="6552728" cy="523220"/>
          </a:xfrm>
          <a:prstGeom prst="rect">
            <a:avLst/>
          </a:prstGeom>
          <a:noFill/>
        </p:spPr>
        <p:txBody>
          <a:bodyPr>
            <a:spAutoFit/>
          </a:bodyPr>
          <a:lstStyle/>
          <a:p>
            <a:pPr>
              <a:defRPr/>
            </a:pPr>
            <a:r>
              <a:rPr lang="en-US" sz="2800" b="1" i="1" cap="all" dirty="0">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rPr>
              <a:t>Cognitive Behavioural approaches</a:t>
            </a:r>
          </a:p>
        </p:txBody>
      </p:sp>
    </p:spTree>
    <p:extLst>
      <p:ext uri="{BB962C8B-B14F-4D97-AF65-F5344CB8AC3E}">
        <p14:creationId xmlns:p14="http://schemas.microsoft.com/office/powerpoint/2010/main" val="312835866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3399CC"/>
        </a:solidFill>
        <a:effectLst/>
      </p:bgPr>
    </p:bg>
    <p:spTree>
      <p:nvGrpSpPr>
        <p:cNvPr id="1" name=""/>
        <p:cNvGrpSpPr/>
        <p:nvPr/>
      </p:nvGrpSpPr>
      <p:grpSpPr>
        <a:xfrm>
          <a:off x="0" y="0"/>
          <a:ext cx="0" cy="0"/>
          <a:chOff x="0" y="0"/>
          <a:chExt cx="0" cy="0"/>
        </a:xfrm>
      </p:grpSpPr>
      <p:sp>
        <p:nvSpPr>
          <p:cNvPr id="2061" name="Text Box 13"/>
          <p:cNvSpPr txBox="1">
            <a:spLocks noChangeArrowheads="1"/>
          </p:cNvSpPr>
          <p:nvPr/>
        </p:nvSpPr>
        <p:spPr bwMode="auto">
          <a:xfrm>
            <a:off x="2873251" y="2132967"/>
            <a:ext cx="288131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fontAlgn="auto">
              <a:spcBef>
                <a:spcPct val="50000"/>
              </a:spcBef>
              <a:spcAft>
                <a:spcPts val="0"/>
              </a:spcAft>
              <a:defRPr/>
            </a:pPr>
            <a:r>
              <a:rPr lang="en-AU" sz="4000" b="1" dirty="0">
                <a:solidFill>
                  <a:schemeClr val="bg1"/>
                </a:solidFill>
                <a:effectLst>
                  <a:innerShdw blurRad="63500" dist="50800" dir="13500000">
                    <a:prstClr val="black">
                      <a:alpha val="50000"/>
                    </a:prstClr>
                  </a:innerShdw>
                </a:effectLst>
                <a:latin typeface="Arial"/>
                <a:ea typeface="+mn-ea"/>
                <a:cs typeface="Arial"/>
              </a:rPr>
              <a:t>This week</a:t>
            </a:r>
          </a:p>
        </p:txBody>
      </p:sp>
      <p:sp>
        <p:nvSpPr>
          <p:cNvPr id="2" name="TextBox 1"/>
          <p:cNvSpPr txBox="1">
            <a:spLocks noChangeArrowheads="1"/>
          </p:cNvSpPr>
          <p:nvPr/>
        </p:nvSpPr>
        <p:spPr bwMode="auto">
          <a:xfrm>
            <a:off x="1400936" y="3047983"/>
            <a:ext cx="6999617" cy="240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lnSpc>
                <a:spcPct val="120000"/>
              </a:lnSpc>
              <a:spcBef>
                <a:spcPct val="50000"/>
              </a:spcBef>
            </a:pPr>
            <a:r>
              <a:rPr lang="en-US" dirty="0" smtClean="0">
                <a:solidFill>
                  <a:schemeClr val="bg1"/>
                </a:solidFill>
                <a:latin typeface="Arial" charset="0"/>
              </a:rPr>
              <a:t>Applied behaviour analysis – B.F. Skinner</a:t>
            </a:r>
          </a:p>
          <a:p>
            <a:pPr eaLnBrk="1" hangingPunct="1">
              <a:lnSpc>
                <a:spcPct val="120000"/>
              </a:lnSpc>
              <a:spcBef>
                <a:spcPct val="50000"/>
              </a:spcBef>
            </a:pPr>
            <a:r>
              <a:rPr lang="en-US" dirty="0" smtClean="0">
                <a:solidFill>
                  <a:schemeClr val="bg1"/>
                </a:solidFill>
                <a:latin typeface="Arial" charset="0"/>
              </a:rPr>
              <a:t>Rational Emotive Behaviour Therapy – Albert Ellis</a:t>
            </a:r>
          </a:p>
          <a:p>
            <a:pPr eaLnBrk="1" hangingPunct="1">
              <a:lnSpc>
                <a:spcPct val="120000"/>
              </a:lnSpc>
              <a:spcBef>
                <a:spcPct val="50000"/>
              </a:spcBef>
            </a:pPr>
            <a:r>
              <a:rPr lang="en-US" dirty="0" smtClean="0">
                <a:solidFill>
                  <a:schemeClr val="bg1"/>
                </a:solidFill>
                <a:latin typeface="Arial" charset="0"/>
              </a:rPr>
              <a:t>Talk sense to yourself – Jeff Wragg</a:t>
            </a:r>
          </a:p>
          <a:p>
            <a:pPr eaLnBrk="1" hangingPunct="1">
              <a:lnSpc>
                <a:spcPct val="120000"/>
              </a:lnSpc>
              <a:spcBef>
                <a:spcPct val="50000"/>
              </a:spcBef>
            </a:pPr>
            <a:r>
              <a:rPr lang="en-US" dirty="0" smtClean="0">
                <a:solidFill>
                  <a:schemeClr val="bg1"/>
                </a:solidFill>
                <a:latin typeface="Arial" charset="0"/>
              </a:rPr>
              <a:t>Emotional temperature graph</a:t>
            </a:r>
            <a:endParaRPr lang="en-US" dirty="0">
              <a:solidFill>
                <a:schemeClr val="bg1"/>
              </a:solidFill>
              <a:latin typeface="Arial" charset="0"/>
            </a:endParaRPr>
          </a:p>
        </p:txBody>
      </p:sp>
      <p:pic>
        <p:nvPicPr>
          <p:cNvPr id="8" name="Picture 7" descr="GDE_2013Heade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40" y="6615"/>
            <a:ext cx="9144000" cy="1215120"/>
          </a:xfrm>
          <a:prstGeom prst="rect">
            <a:avLst/>
          </a:prstGeom>
        </p:spPr>
      </p:pic>
    </p:spTree>
    <p:extLst>
      <p:ext uri="{BB962C8B-B14F-4D97-AF65-F5344CB8AC3E}">
        <p14:creationId xmlns:p14="http://schemas.microsoft.com/office/powerpoint/2010/main" val="28876214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500"/>
                                        <p:tgtEl>
                                          <p:spTgt spid="2">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fade">
                                      <p:cBhvr>
                                        <p:cTn id="16"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TextBox 2"/>
          <p:cNvSpPr txBox="1">
            <a:spLocks noChangeArrowheads="1"/>
          </p:cNvSpPr>
          <p:nvPr/>
        </p:nvSpPr>
        <p:spPr bwMode="auto">
          <a:xfrm>
            <a:off x="684213" y="1125538"/>
            <a:ext cx="69119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dirty="0"/>
              <a:t>Rational emotive behaviour therapy</a:t>
            </a:r>
          </a:p>
        </p:txBody>
      </p:sp>
      <p:sp>
        <p:nvSpPr>
          <p:cNvPr id="23556" name="TextBox 4"/>
          <p:cNvSpPr txBox="1">
            <a:spLocks noChangeArrowheads="1"/>
          </p:cNvSpPr>
          <p:nvPr/>
        </p:nvSpPr>
        <p:spPr bwMode="auto">
          <a:xfrm>
            <a:off x="539750" y="1779588"/>
            <a:ext cx="8604250"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a:t>REBT also employs three primary insights:</a:t>
            </a:r>
          </a:p>
          <a:p>
            <a:endParaRPr lang="en-US" sz="2000"/>
          </a:p>
          <a:p>
            <a:endParaRPr lang="en-US" sz="2000"/>
          </a:p>
          <a:p>
            <a:endParaRPr lang="en-US"/>
          </a:p>
        </p:txBody>
      </p:sp>
      <p:pic>
        <p:nvPicPr>
          <p:cNvPr id="23557" name="Picture 5" descr="albert_elli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01000" y="7938"/>
            <a:ext cx="1143000" cy="166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olded Corner 7"/>
          <p:cNvSpPr/>
          <p:nvPr/>
        </p:nvSpPr>
        <p:spPr bwMode="auto">
          <a:xfrm>
            <a:off x="684213" y="2420938"/>
            <a:ext cx="6551612" cy="1980511"/>
          </a:xfrm>
          <a:prstGeom prst="foldedCorner">
            <a:avLst/>
          </a:prstGeom>
          <a:solidFill>
            <a:srgbClr val="FFFF00"/>
          </a:solidFill>
          <a:ln w="9525" cap="flat" cmpd="sng" algn="ctr">
            <a:solidFill>
              <a:schemeClr val="tx1"/>
            </a:solidFill>
            <a:prstDash val="solid"/>
            <a:round/>
            <a:headEnd type="none" w="med" len="med"/>
            <a:tailEnd type="none" w="med" len="med"/>
          </a:ln>
          <a:effectLst>
            <a:innerShdw blurRad="63500" dist="50800" dir="13500000">
              <a:prstClr val="black">
                <a:alpha val="50000"/>
              </a:prstClr>
            </a:innerShdw>
          </a:effectLst>
        </p:spPr>
        <p:txBody>
          <a:bodyPr/>
          <a:lstStyle/>
          <a:p>
            <a:pPr>
              <a:defRPr/>
            </a:pPr>
            <a:r>
              <a:rPr lang="en-US" dirty="0">
                <a:solidFill>
                  <a:schemeClr val="bg1">
                    <a:lumMod val="75000"/>
                  </a:schemeClr>
                </a:solidFill>
              </a:rPr>
              <a:t>While external events are of undoubted influence, psychological disturbance is largely a matter of personal </a:t>
            </a:r>
            <a:r>
              <a:rPr lang="en-US" i="1" dirty="0">
                <a:solidFill>
                  <a:schemeClr val="bg1">
                    <a:lumMod val="75000"/>
                  </a:schemeClr>
                </a:solidFill>
              </a:rPr>
              <a:t>choice.</a:t>
            </a:r>
            <a:endParaRPr lang="en-US" dirty="0">
              <a:solidFill>
                <a:schemeClr val="bg1">
                  <a:lumMod val="75000"/>
                </a:schemeClr>
              </a:solidFill>
            </a:endParaRPr>
          </a:p>
          <a:p>
            <a:pPr>
              <a:defRPr/>
            </a:pPr>
            <a:endParaRPr lang="en-US" dirty="0">
              <a:solidFill>
                <a:schemeClr val="bg1">
                  <a:lumMod val="75000"/>
                </a:schemeClr>
              </a:solidFill>
            </a:endParaRPr>
          </a:p>
          <a:p>
            <a:pPr>
              <a:defRPr/>
            </a:pPr>
            <a:r>
              <a:rPr lang="en-US" dirty="0">
                <a:solidFill>
                  <a:schemeClr val="bg1">
                    <a:lumMod val="75000"/>
                  </a:schemeClr>
                </a:solidFill>
              </a:rPr>
              <a:t>Individuals consciously or unconsciously </a:t>
            </a:r>
            <a:r>
              <a:rPr lang="en-US" i="1" dirty="0">
                <a:solidFill>
                  <a:schemeClr val="bg1">
                    <a:lumMod val="75000"/>
                  </a:schemeClr>
                </a:solidFill>
              </a:rPr>
              <a:t>select</a:t>
            </a:r>
            <a:r>
              <a:rPr lang="en-US" dirty="0">
                <a:solidFill>
                  <a:schemeClr val="bg1">
                    <a:lumMod val="75000"/>
                  </a:schemeClr>
                </a:solidFill>
              </a:rPr>
              <a:t> both rational beliefs and irrational beliefs at (B) when negative events occur at (A)</a:t>
            </a:r>
          </a:p>
        </p:txBody>
      </p:sp>
      <p:sp>
        <p:nvSpPr>
          <p:cNvPr id="23559" name="Folded Corner 8"/>
          <p:cNvSpPr>
            <a:spLocks noChangeArrowheads="1"/>
          </p:cNvSpPr>
          <p:nvPr/>
        </p:nvSpPr>
        <p:spPr bwMode="auto">
          <a:xfrm>
            <a:off x="1187450" y="2924176"/>
            <a:ext cx="6553200" cy="1970434"/>
          </a:xfrm>
          <a:prstGeom prst="foldedCorner">
            <a:avLst>
              <a:gd name="adj" fmla="val 16667"/>
            </a:avLst>
          </a:prstGeom>
          <a:solidFill>
            <a:srgbClr val="FFFF00"/>
          </a:solidFill>
          <a:ln w="9525">
            <a:solidFill>
              <a:schemeClr val="tx1"/>
            </a:solidFill>
            <a:round/>
            <a:headEnd/>
            <a:tailEnd/>
          </a:ln>
          <a:effectLst>
            <a:innerShdw blurRad="63500" dist="50800" dir="13500000">
              <a:prstClr val="black">
                <a:alpha val="50000"/>
              </a:prstClr>
            </a:innerShdw>
          </a:effectLst>
        </p:spPr>
        <p:txBody>
          <a:bodyPr/>
          <a:lstStyle/>
          <a:p>
            <a:r>
              <a:rPr lang="en-US" dirty="0">
                <a:solidFill>
                  <a:srgbClr val="BFBFBF"/>
                </a:solidFill>
              </a:rPr>
              <a:t>Past history and present life conditions strongly </a:t>
            </a:r>
            <a:r>
              <a:rPr lang="en-US" i="1" dirty="0">
                <a:solidFill>
                  <a:srgbClr val="BFBFBF"/>
                </a:solidFill>
              </a:rPr>
              <a:t>affect</a:t>
            </a:r>
            <a:r>
              <a:rPr lang="en-US" dirty="0">
                <a:solidFill>
                  <a:srgbClr val="BFBFBF"/>
                </a:solidFill>
              </a:rPr>
              <a:t> the person, but they do not, in and of themselves, </a:t>
            </a:r>
            <a:r>
              <a:rPr lang="en-US" i="1" dirty="0">
                <a:solidFill>
                  <a:srgbClr val="BFBFBF"/>
                </a:solidFill>
              </a:rPr>
              <a:t>disturb</a:t>
            </a:r>
            <a:r>
              <a:rPr lang="en-US" dirty="0">
                <a:solidFill>
                  <a:srgbClr val="BFBFBF"/>
                </a:solidFill>
              </a:rPr>
              <a:t> the person.</a:t>
            </a:r>
          </a:p>
          <a:p>
            <a:endParaRPr lang="en-US" dirty="0">
              <a:solidFill>
                <a:srgbClr val="BFBFBF"/>
              </a:solidFill>
            </a:endParaRPr>
          </a:p>
          <a:p>
            <a:r>
              <a:rPr lang="en-US" dirty="0">
                <a:solidFill>
                  <a:srgbClr val="BFBFBF"/>
                </a:solidFill>
              </a:rPr>
              <a:t>It is the individual’s responses which disturb them, and it is again a matter of individual choice whether to maintain the philosophies at (B) which cause disturbance.</a:t>
            </a:r>
          </a:p>
          <a:p>
            <a:endParaRPr lang="en-US" dirty="0">
              <a:solidFill>
                <a:srgbClr val="BFBFBF"/>
              </a:solidFill>
            </a:endParaRPr>
          </a:p>
        </p:txBody>
      </p:sp>
      <p:sp>
        <p:nvSpPr>
          <p:cNvPr id="23560" name="Folded Corner 10"/>
          <p:cNvSpPr>
            <a:spLocks noChangeArrowheads="1"/>
          </p:cNvSpPr>
          <p:nvPr/>
        </p:nvSpPr>
        <p:spPr bwMode="auto">
          <a:xfrm>
            <a:off x="1763713" y="3429001"/>
            <a:ext cx="6553200" cy="1958767"/>
          </a:xfrm>
          <a:prstGeom prst="foldedCorner">
            <a:avLst>
              <a:gd name="adj" fmla="val 16667"/>
            </a:avLst>
          </a:prstGeom>
          <a:solidFill>
            <a:srgbClr val="FFFF00"/>
          </a:solidFill>
          <a:ln w="9525">
            <a:solidFill>
              <a:schemeClr val="tx1"/>
            </a:solidFill>
            <a:round/>
            <a:headEnd/>
            <a:tailEnd/>
          </a:ln>
          <a:effectLst>
            <a:innerShdw blurRad="63500" dist="50800" dir="13500000">
              <a:prstClr val="black">
                <a:alpha val="50000"/>
              </a:prstClr>
            </a:innerShdw>
          </a:effectLst>
        </p:spPr>
        <p:txBody>
          <a:bodyPr/>
          <a:lstStyle/>
          <a:p>
            <a:r>
              <a:rPr lang="en-US" dirty="0"/>
              <a:t>Modifying the beliefs and attitudes at (B) requires persistence and hard work, but it can be done.</a:t>
            </a:r>
          </a:p>
          <a:p>
            <a:endParaRPr lang="en-US" dirty="0"/>
          </a:p>
        </p:txBody>
      </p:sp>
      <p:sp>
        <p:nvSpPr>
          <p:cNvPr id="9" name="TextBox 8"/>
          <p:cNvSpPr txBox="1"/>
          <p:nvPr/>
        </p:nvSpPr>
        <p:spPr>
          <a:xfrm>
            <a:off x="1481957" y="260648"/>
            <a:ext cx="6552728" cy="523220"/>
          </a:xfrm>
          <a:prstGeom prst="rect">
            <a:avLst/>
          </a:prstGeom>
          <a:noFill/>
        </p:spPr>
        <p:txBody>
          <a:bodyPr>
            <a:spAutoFit/>
          </a:bodyPr>
          <a:lstStyle/>
          <a:p>
            <a:pPr>
              <a:defRPr/>
            </a:pPr>
            <a:r>
              <a:rPr lang="en-US" sz="2800" b="1" i="1" cap="all" dirty="0">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rPr>
              <a:t>Cognitive Behavioural approaches</a:t>
            </a:r>
          </a:p>
        </p:txBody>
      </p:sp>
    </p:spTree>
    <p:extLst>
      <p:ext uri="{BB962C8B-B14F-4D97-AF65-F5344CB8AC3E}">
        <p14:creationId xmlns:p14="http://schemas.microsoft.com/office/powerpoint/2010/main" val="428587218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81957" y="260648"/>
            <a:ext cx="6552728" cy="523220"/>
          </a:xfrm>
          <a:prstGeom prst="rect">
            <a:avLst/>
          </a:prstGeom>
          <a:noFill/>
        </p:spPr>
        <p:txBody>
          <a:bodyPr>
            <a:spAutoFit/>
          </a:bodyPr>
          <a:lstStyle/>
          <a:p>
            <a:pPr>
              <a:defRPr/>
            </a:pPr>
            <a:r>
              <a:rPr lang="en-US" sz="2800" b="1" i="1" cap="all" dirty="0">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rPr>
              <a:t>Cognitive Behavioural approaches</a:t>
            </a:r>
          </a:p>
        </p:txBody>
      </p:sp>
      <p:sp>
        <p:nvSpPr>
          <p:cNvPr id="24579" name="TextBox 2"/>
          <p:cNvSpPr txBox="1">
            <a:spLocks noChangeArrowheads="1"/>
          </p:cNvSpPr>
          <p:nvPr/>
        </p:nvSpPr>
        <p:spPr bwMode="auto">
          <a:xfrm>
            <a:off x="1331913" y="1125538"/>
            <a:ext cx="69119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t>Approaches in cognitive restructuring</a:t>
            </a:r>
          </a:p>
        </p:txBody>
      </p:sp>
      <p:pic>
        <p:nvPicPr>
          <p:cNvPr id="24580" name="Picture 3">
            <a:hlinkClick r:id="rId2"/>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92725" y="2133600"/>
            <a:ext cx="3289300" cy="302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6" descr="punkagainstwall.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1412875"/>
            <a:ext cx="1897063" cy="500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2" name="TextBox 9"/>
          <p:cNvSpPr txBox="1">
            <a:spLocks noChangeArrowheads="1"/>
          </p:cNvSpPr>
          <p:nvPr/>
        </p:nvSpPr>
        <p:spPr bwMode="auto">
          <a:xfrm>
            <a:off x="6011863" y="5300663"/>
            <a:ext cx="20161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dirty="0"/>
              <a:t>Lindy Petersen</a:t>
            </a:r>
          </a:p>
        </p:txBody>
      </p:sp>
      <p:sp>
        <p:nvSpPr>
          <p:cNvPr id="24583" name="TextBox 11"/>
          <p:cNvSpPr txBox="1">
            <a:spLocks noChangeArrowheads="1"/>
          </p:cNvSpPr>
          <p:nvPr/>
        </p:nvSpPr>
        <p:spPr bwMode="auto">
          <a:xfrm>
            <a:off x="1619250" y="2349500"/>
            <a:ext cx="3457575"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dirty="0"/>
              <a:t>Talk Sense to Yourself: </a:t>
            </a:r>
          </a:p>
          <a:p>
            <a:r>
              <a:rPr lang="en-US" dirty="0"/>
              <a:t>A program for children and adolescents</a:t>
            </a:r>
          </a:p>
          <a:p>
            <a:endParaRPr lang="en-US" dirty="0"/>
          </a:p>
          <a:p>
            <a:r>
              <a:rPr lang="en-US" sz="2000" dirty="0"/>
              <a:t>Jeffrey Wragg</a:t>
            </a:r>
          </a:p>
        </p:txBody>
      </p:sp>
      <p:sp>
        <p:nvSpPr>
          <p:cNvPr id="13" name="TextBox 12"/>
          <p:cNvSpPr txBox="1"/>
          <p:nvPr/>
        </p:nvSpPr>
        <p:spPr>
          <a:xfrm rot="20890096">
            <a:off x="755576" y="908720"/>
            <a:ext cx="648072" cy="830997"/>
          </a:xfrm>
          <a:prstGeom prst="rect">
            <a:avLst/>
          </a:prstGeom>
          <a:noFill/>
        </p:spPr>
        <p:txBody>
          <a:bodyPr>
            <a:spAutoFit/>
          </a:bodyPr>
          <a:lstStyle/>
          <a:p>
            <a:pPr>
              <a:defRPr/>
            </a:pPr>
            <a:r>
              <a:rPr lang="en-US" sz="4800" b="1" cap="all" dirty="0">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rPr>
              <a:t>2</a:t>
            </a:r>
          </a:p>
        </p:txBody>
      </p:sp>
      <p:pic>
        <p:nvPicPr>
          <p:cNvPr id="4" name="Picture 3" descr="weblink.png">
            <a:hlinkClick r:id="rId2"/>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17063" y="5700713"/>
            <a:ext cx="508000" cy="508000"/>
          </a:xfrm>
          <a:prstGeom prst="rect">
            <a:avLst/>
          </a:prstGeom>
        </p:spPr>
      </p:pic>
    </p:spTree>
    <p:extLst>
      <p:ext uri="{BB962C8B-B14F-4D97-AF65-F5344CB8AC3E}">
        <p14:creationId xmlns:p14="http://schemas.microsoft.com/office/powerpoint/2010/main" val="170005015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Text Box 4"/>
          <p:cNvSpPr txBox="1">
            <a:spLocks noChangeArrowheads="1"/>
          </p:cNvSpPr>
          <p:nvPr/>
        </p:nvSpPr>
        <p:spPr bwMode="auto">
          <a:xfrm>
            <a:off x="3429000" y="228600"/>
            <a:ext cx="5181600" cy="1414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lnSpc>
                <a:spcPct val="120000"/>
              </a:lnSpc>
              <a:spcBef>
                <a:spcPct val="50000"/>
              </a:spcBef>
              <a:defRPr/>
            </a:pPr>
            <a:r>
              <a:rPr lang="en-AU" sz="3600" b="1" dirty="0">
                <a:effectLst>
                  <a:outerShdw blurRad="50800" dist="38100" dir="2700000" algn="tl" rotWithShape="0">
                    <a:prstClr val="black">
                      <a:alpha val="40000"/>
                    </a:prstClr>
                  </a:outerShdw>
                </a:effectLst>
              </a:rPr>
              <a:t>Talk sense to yourself</a:t>
            </a:r>
          </a:p>
          <a:p>
            <a:pPr algn="ctr">
              <a:lnSpc>
                <a:spcPct val="80000"/>
              </a:lnSpc>
              <a:spcBef>
                <a:spcPct val="50000"/>
              </a:spcBef>
              <a:defRPr/>
            </a:pPr>
            <a:r>
              <a:rPr lang="en-AU" b="1" dirty="0">
                <a:effectLst>
                  <a:outerShdw blurRad="50800" dist="38100" dir="2700000" algn="tl" rotWithShape="0">
                    <a:prstClr val="black">
                      <a:alpha val="40000"/>
                    </a:prstClr>
                  </a:outerShdw>
                </a:effectLst>
              </a:rPr>
              <a:t>  </a:t>
            </a:r>
            <a:r>
              <a:rPr lang="en-AU" sz="3200" b="1" dirty="0">
                <a:effectLst>
                  <a:outerShdw blurRad="50800" dist="38100" dir="2700000" algn="tl" rotWithShape="0">
                    <a:prstClr val="black">
                      <a:alpha val="40000"/>
                    </a:prstClr>
                  </a:outerShdw>
                </a:effectLst>
              </a:rPr>
              <a:t>Jeff Wragg</a:t>
            </a:r>
            <a:endParaRPr lang="en-AU" b="1" dirty="0">
              <a:effectLst>
                <a:outerShdw blurRad="50800" dist="38100" dir="2700000" algn="tl" rotWithShape="0">
                  <a:prstClr val="black">
                    <a:alpha val="40000"/>
                  </a:prstClr>
                </a:outerShdw>
              </a:effectLst>
            </a:endParaRPr>
          </a:p>
        </p:txBody>
      </p:sp>
      <p:sp>
        <p:nvSpPr>
          <p:cNvPr id="5125" name="Text Box 5"/>
          <p:cNvSpPr txBox="1">
            <a:spLocks noChangeArrowheads="1"/>
          </p:cNvSpPr>
          <p:nvPr/>
        </p:nvSpPr>
        <p:spPr bwMode="auto">
          <a:xfrm>
            <a:off x="2700338" y="5300663"/>
            <a:ext cx="67691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800100" indent="-800100">
              <a:defRPr sz="2400">
                <a:solidFill>
                  <a:schemeClr val="tx1"/>
                </a:solidFill>
                <a:latin typeface="Arial" charset="0"/>
                <a:ea typeface="ＭＳ Ｐゴシック" charset="0"/>
                <a:cs typeface="ＭＳ Ｐゴシック" charset="0"/>
              </a:defRPr>
            </a:lvl1pPr>
            <a:lvl2pPr marL="1074738">
              <a:defRPr sz="2400">
                <a:solidFill>
                  <a:schemeClr val="tx1"/>
                </a:solidFill>
                <a:latin typeface="Arial" charset="0"/>
                <a:ea typeface="ＭＳ Ｐゴシック" charset="0"/>
              </a:defRPr>
            </a:lvl2pPr>
            <a:lvl3pPr marL="1254125">
              <a:defRPr sz="2400">
                <a:solidFill>
                  <a:schemeClr val="tx1"/>
                </a:solidFill>
                <a:latin typeface="Arial" charset="0"/>
                <a:ea typeface="ＭＳ Ｐゴシック" charset="0"/>
              </a:defRPr>
            </a:lvl3pPr>
            <a:lvl4pPr marL="1433513">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buFont typeface="Arial" charset="0"/>
              <a:buNone/>
              <a:defRPr/>
            </a:pPr>
            <a:r>
              <a:rPr lang="en-AU" sz="2800" b="1" dirty="0" smtClean="0">
                <a:solidFill>
                  <a:srgbClr val="000000"/>
                </a:solidFill>
              </a:rPr>
              <a:t>What do I need to say to myself?</a:t>
            </a:r>
          </a:p>
        </p:txBody>
      </p:sp>
      <p:sp>
        <p:nvSpPr>
          <p:cNvPr id="5126" name="Line 6"/>
          <p:cNvSpPr>
            <a:spLocks noChangeShapeType="1"/>
          </p:cNvSpPr>
          <p:nvPr/>
        </p:nvSpPr>
        <p:spPr bwMode="auto">
          <a:xfrm flipV="1">
            <a:off x="3657600" y="1016000"/>
            <a:ext cx="4724400" cy="31750"/>
          </a:xfrm>
          <a:prstGeom prst="line">
            <a:avLst/>
          </a:prstGeom>
          <a:noFill/>
          <a:ln w="76200" cmpd="sng">
            <a:solidFill>
              <a:srgbClr val="FF0000"/>
            </a:solidFill>
            <a:round/>
            <a:headEnd/>
            <a:tailEnd/>
          </a:ln>
          <a:effectLst>
            <a:outerShdw blurRad="63500" dist="38099" dir="2700000" algn="ctr" rotWithShape="0">
              <a:schemeClr val="bg2">
                <a:alpha val="74998"/>
              </a:schemeClr>
            </a:outerShdw>
          </a:effectLst>
          <a:extLst>
            <a:ext uri="{909E8E84-426E-40dd-AFC4-6F175D3DCCD1}">
              <a14:hiddenFill xmlns:a14="http://schemas.microsoft.com/office/drawing/2010/main">
                <a:noFill/>
              </a14:hiddenFill>
            </a:ext>
          </a:extLst>
        </p:spPr>
        <p:txBody>
          <a:bodyPr/>
          <a:lstStyle/>
          <a:p>
            <a:pPr eaLnBrk="0" hangingPunct="0">
              <a:defRPr/>
            </a:pPr>
            <a:endParaRPr lang="en-US"/>
          </a:p>
        </p:txBody>
      </p:sp>
      <p:pic>
        <p:nvPicPr>
          <p:cNvPr id="5127" name="Picture 7" descr="S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981200"/>
            <a:ext cx="1479550" cy="147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8" name="Text Box 8"/>
          <p:cNvSpPr txBox="1">
            <a:spLocks noChangeArrowheads="1"/>
          </p:cNvSpPr>
          <p:nvPr/>
        </p:nvSpPr>
        <p:spPr bwMode="auto">
          <a:xfrm>
            <a:off x="2051050" y="3500438"/>
            <a:ext cx="373697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AU" sz="2800" b="1" dirty="0"/>
              <a:t>Think consequences</a:t>
            </a:r>
          </a:p>
        </p:txBody>
      </p:sp>
      <p:sp>
        <p:nvSpPr>
          <p:cNvPr id="5129" name="Rectangle 9"/>
          <p:cNvSpPr>
            <a:spLocks noChangeArrowheads="1"/>
          </p:cNvSpPr>
          <p:nvPr/>
        </p:nvSpPr>
        <p:spPr bwMode="auto">
          <a:xfrm>
            <a:off x="5219700" y="4437063"/>
            <a:ext cx="241935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AU" sz="2800" b="1" dirty="0"/>
              <a:t>Is it worth it?</a:t>
            </a:r>
          </a:p>
        </p:txBody>
      </p:sp>
      <p:pic>
        <p:nvPicPr>
          <p:cNvPr id="2" name="Picture 1" descr="coolwithanvil.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1035050"/>
            <a:ext cx="2301875" cy="802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23047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124">
                                            <p:txEl>
                                              <p:pRg st="0" end="0"/>
                                            </p:txEl>
                                          </p:spTgt>
                                        </p:tgtEl>
                                        <p:attrNameLst>
                                          <p:attrName>style.visibility</p:attrName>
                                        </p:attrNameLst>
                                      </p:cBhvr>
                                      <p:to>
                                        <p:strVal val="visible"/>
                                      </p:to>
                                    </p:set>
                                    <p:anim calcmode="lin" valueType="num">
                                      <p:cBhvr additive="base">
                                        <p:cTn id="7" dur="1000" fill="hold"/>
                                        <p:tgtEl>
                                          <p:spTgt spid="5124">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5124">
                                            <p:txEl>
                                              <p:pRg st="0" end="0"/>
                                            </p:txEl>
                                          </p:spTgt>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000"/>
                                  </p:stCondLst>
                                  <p:childTnLst>
                                    <p:set>
                                      <p:cBhvr>
                                        <p:cTn id="10" dur="1" fill="hold">
                                          <p:stCondLst>
                                            <p:cond delay="0"/>
                                          </p:stCondLst>
                                        </p:cTn>
                                        <p:tgtEl>
                                          <p:spTgt spid="5124">
                                            <p:txEl>
                                              <p:pRg st="1" end="1"/>
                                            </p:txEl>
                                          </p:spTgt>
                                        </p:tgtEl>
                                        <p:attrNameLst>
                                          <p:attrName>style.visibility</p:attrName>
                                        </p:attrNameLst>
                                      </p:cBhvr>
                                      <p:to>
                                        <p:strVal val="visible"/>
                                      </p:to>
                                    </p:set>
                                    <p:animEffect transition="in" filter="fade">
                                      <p:cBhvr>
                                        <p:cTn id="11" dur="1000"/>
                                        <p:tgtEl>
                                          <p:spTgt spid="5124">
                                            <p:txEl>
                                              <p:pRg st="1" end="1"/>
                                            </p:txEl>
                                          </p:spTgt>
                                        </p:tgtEl>
                                      </p:cBhvr>
                                    </p:animEffect>
                                  </p:childTnLst>
                                </p:cTn>
                              </p:par>
                              <p:par>
                                <p:cTn id="12" presetID="2" presetClass="entr" presetSubtype="2" fill="hold" nodeType="withEffect">
                                  <p:stCondLst>
                                    <p:cond delay="0"/>
                                  </p:stCondLst>
                                  <p:childTnLst>
                                    <p:set>
                                      <p:cBhvr>
                                        <p:cTn id="13" dur="1" fill="hold">
                                          <p:stCondLst>
                                            <p:cond delay="0"/>
                                          </p:stCondLst>
                                        </p:cTn>
                                        <p:tgtEl>
                                          <p:spTgt spid="5126"/>
                                        </p:tgtEl>
                                        <p:attrNameLst>
                                          <p:attrName>style.visibility</p:attrName>
                                        </p:attrNameLst>
                                      </p:cBhvr>
                                      <p:to>
                                        <p:strVal val="visible"/>
                                      </p:to>
                                    </p:set>
                                    <p:anim calcmode="lin" valueType="num">
                                      <p:cBhvr additive="base">
                                        <p:cTn id="14" dur="1000" fill="hold"/>
                                        <p:tgtEl>
                                          <p:spTgt spid="5126"/>
                                        </p:tgtEl>
                                        <p:attrNameLst>
                                          <p:attrName>ppt_x</p:attrName>
                                        </p:attrNameLst>
                                      </p:cBhvr>
                                      <p:tavLst>
                                        <p:tav tm="0">
                                          <p:val>
                                            <p:strVal val="1+#ppt_w/2"/>
                                          </p:val>
                                        </p:tav>
                                        <p:tav tm="100000">
                                          <p:val>
                                            <p:strVal val="#ppt_x"/>
                                          </p:val>
                                        </p:tav>
                                      </p:tavLst>
                                    </p:anim>
                                    <p:anim calcmode="lin" valueType="num">
                                      <p:cBhvr additive="base">
                                        <p:cTn id="15" dur="1000" fill="hold"/>
                                        <p:tgtEl>
                                          <p:spTgt spid="5126"/>
                                        </p:tgtEl>
                                        <p:attrNameLst>
                                          <p:attrName>ppt_y</p:attrName>
                                        </p:attrNameLst>
                                      </p:cBhvr>
                                      <p:tavLst>
                                        <p:tav tm="0">
                                          <p:val>
                                            <p:strVal val="#ppt_y"/>
                                          </p:val>
                                        </p:tav>
                                        <p:tav tm="100000">
                                          <p:val>
                                            <p:strVal val="#ppt_y"/>
                                          </p:val>
                                        </p:tav>
                                      </p:tavLst>
                                    </p:anim>
                                  </p:childTnLst>
                                </p:cTn>
                              </p:par>
                              <p:par>
                                <p:cTn id="16" presetID="10" presetClass="entr" presetSubtype="0" fill="hold" nodeType="withEffect">
                                  <p:stCondLst>
                                    <p:cond delay="100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nodeType="clickEffect">
                                  <p:stCondLst>
                                    <p:cond delay="0"/>
                                  </p:stCondLst>
                                  <p:childTnLst>
                                    <p:set>
                                      <p:cBhvr>
                                        <p:cTn id="22" dur="1" fill="hold">
                                          <p:stCondLst>
                                            <p:cond delay="0"/>
                                          </p:stCondLst>
                                        </p:cTn>
                                        <p:tgtEl>
                                          <p:spTgt spid="5127"/>
                                        </p:tgtEl>
                                        <p:attrNameLst>
                                          <p:attrName>style.visibility</p:attrName>
                                        </p:attrNameLst>
                                      </p:cBhvr>
                                      <p:to>
                                        <p:strVal val="visible"/>
                                      </p:to>
                                    </p:set>
                                    <p:animEffect transition="in" filter="fade">
                                      <p:cBhvr>
                                        <p:cTn id="23" dur="1000"/>
                                        <p:tgtEl>
                                          <p:spTgt spid="5127"/>
                                        </p:tgtEl>
                                      </p:cBhvr>
                                    </p:animEffect>
                                  </p:childTnLst>
                                </p:cTn>
                              </p:par>
                              <p:par>
                                <p:cTn id="24" presetID="10" presetClass="entr" presetSubtype="0" fill="hold" grpId="0" nodeType="withEffect">
                                  <p:stCondLst>
                                    <p:cond delay="1000"/>
                                  </p:stCondLst>
                                  <p:childTnLst>
                                    <p:set>
                                      <p:cBhvr>
                                        <p:cTn id="25" dur="1" fill="hold">
                                          <p:stCondLst>
                                            <p:cond delay="0"/>
                                          </p:stCondLst>
                                        </p:cTn>
                                        <p:tgtEl>
                                          <p:spTgt spid="5128"/>
                                        </p:tgtEl>
                                        <p:attrNameLst>
                                          <p:attrName>style.visibility</p:attrName>
                                        </p:attrNameLst>
                                      </p:cBhvr>
                                      <p:to>
                                        <p:strVal val="visible"/>
                                      </p:to>
                                    </p:set>
                                    <p:animEffect transition="in" filter="fade">
                                      <p:cBhvr>
                                        <p:cTn id="26" dur="1000"/>
                                        <p:tgtEl>
                                          <p:spTgt spid="5128"/>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5129"/>
                                        </p:tgtEl>
                                        <p:attrNameLst>
                                          <p:attrName>style.visibility</p:attrName>
                                        </p:attrNameLst>
                                      </p:cBhvr>
                                      <p:to>
                                        <p:strVal val="visible"/>
                                      </p:to>
                                    </p:set>
                                    <p:animEffect transition="in" filter="fade">
                                      <p:cBhvr>
                                        <p:cTn id="31" dur="1000"/>
                                        <p:tgtEl>
                                          <p:spTgt spid="512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125"/>
                                        </p:tgtEl>
                                        <p:attrNameLst>
                                          <p:attrName>style.visibility</p:attrName>
                                        </p:attrNameLst>
                                      </p:cBhvr>
                                      <p:to>
                                        <p:strVal val="visible"/>
                                      </p:to>
                                    </p:set>
                                    <p:animEffect transition="in" filter="fade">
                                      <p:cBhvr>
                                        <p:cTn id="34" dur="1000"/>
                                        <p:tgtEl>
                                          <p:spTgt spid="5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build="p"/>
      <p:bldP spid="5125" grpId="0"/>
      <p:bldP spid="5128" grpId="0"/>
      <p:bldP spid="512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 Box 3"/>
          <p:cNvSpPr txBox="1">
            <a:spLocks noChangeArrowheads="1"/>
          </p:cNvSpPr>
          <p:nvPr/>
        </p:nvSpPr>
        <p:spPr bwMode="auto">
          <a:xfrm>
            <a:off x="323528" y="3059668"/>
            <a:ext cx="3960440" cy="400110"/>
          </a:xfrm>
          <a:prstGeom prst="rect">
            <a:avLst/>
          </a:prstGeom>
          <a:solidFill>
            <a:srgbClr val="FFFF00"/>
          </a:solidFill>
          <a:ln w="25400">
            <a:solidFill>
              <a:srgbClr val="000000"/>
            </a:solidFill>
            <a:miter lim="800000"/>
            <a:headEnd/>
            <a:tailEnd/>
          </a:ln>
          <a:effectLst>
            <a:innerShdw blurRad="63500" dist="50800" dir="13500000">
              <a:prstClr val="black">
                <a:alpha val="50000"/>
              </a:prstClr>
            </a:innerShdw>
          </a:effectLst>
          <a:extLst/>
        </p:spPr>
        <p:txBody>
          <a:bodyPr>
            <a:spAutoFit/>
          </a:bodyPr>
          <a:lstStyle/>
          <a:p>
            <a:pPr algn="ctr">
              <a:spcBef>
                <a:spcPct val="50000"/>
              </a:spcBef>
              <a:defRPr/>
            </a:pPr>
            <a:r>
              <a:rPr lang="en-AU" sz="2000" b="1">
                <a:solidFill>
                  <a:srgbClr val="000000"/>
                </a:solidFill>
              </a:rPr>
              <a:t>ACTIONS – What am I doing?</a:t>
            </a:r>
          </a:p>
        </p:txBody>
      </p:sp>
      <p:sp>
        <p:nvSpPr>
          <p:cNvPr id="8196" name="Text Box 4"/>
          <p:cNvSpPr txBox="1">
            <a:spLocks noChangeArrowheads="1"/>
          </p:cNvSpPr>
          <p:nvPr/>
        </p:nvSpPr>
        <p:spPr bwMode="auto">
          <a:xfrm>
            <a:off x="2627313" y="3932238"/>
            <a:ext cx="2665412"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AU" sz="2000" b="1" i="1">
                <a:solidFill>
                  <a:srgbClr val="000000"/>
                </a:solidFill>
              </a:rPr>
              <a:t>Hassling other kids</a:t>
            </a:r>
            <a:endParaRPr lang="en-AU" sz="2000" i="1">
              <a:solidFill>
                <a:srgbClr val="000000"/>
              </a:solidFill>
            </a:endParaRPr>
          </a:p>
        </p:txBody>
      </p:sp>
      <p:sp>
        <p:nvSpPr>
          <p:cNvPr id="8197" name="Text Box 5"/>
          <p:cNvSpPr txBox="1">
            <a:spLocks noChangeArrowheads="1"/>
          </p:cNvSpPr>
          <p:nvPr/>
        </p:nvSpPr>
        <p:spPr bwMode="auto">
          <a:xfrm>
            <a:off x="323528" y="4581128"/>
            <a:ext cx="4600376" cy="400110"/>
          </a:xfrm>
          <a:prstGeom prst="rect">
            <a:avLst/>
          </a:prstGeom>
          <a:solidFill>
            <a:srgbClr val="FFFF00"/>
          </a:solidFill>
          <a:ln w="25400">
            <a:solidFill>
              <a:srgbClr val="000000"/>
            </a:solidFill>
            <a:miter lim="800000"/>
            <a:headEnd/>
            <a:tailEnd/>
          </a:ln>
          <a:effectLst>
            <a:innerShdw blurRad="63500" dist="50800" dir="13500000">
              <a:prstClr val="black">
                <a:alpha val="50000"/>
              </a:prstClr>
            </a:innerShdw>
          </a:effectLst>
          <a:extLst/>
        </p:spPr>
        <p:txBody>
          <a:bodyPr>
            <a:spAutoFit/>
          </a:bodyPr>
          <a:lstStyle/>
          <a:p>
            <a:pPr algn="ctr">
              <a:spcBef>
                <a:spcPct val="50000"/>
              </a:spcBef>
              <a:defRPr/>
            </a:pPr>
            <a:r>
              <a:rPr lang="en-AU" sz="2000" b="1">
                <a:solidFill>
                  <a:srgbClr val="000000"/>
                </a:solidFill>
              </a:rPr>
              <a:t>CONSEQUENCES – What happens?</a:t>
            </a:r>
          </a:p>
        </p:txBody>
      </p:sp>
      <p:sp>
        <p:nvSpPr>
          <p:cNvPr id="8198" name="Text Box 6"/>
          <p:cNvSpPr txBox="1">
            <a:spLocks noChangeArrowheads="1"/>
          </p:cNvSpPr>
          <p:nvPr/>
        </p:nvSpPr>
        <p:spPr bwMode="auto">
          <a:xfrm>
            <a:off x="1403350" y="5516563"/>
            <a:ext cx="158432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AU" sz="2000" b="1" i="1" dirty="0">
                <a:solidFill>
                  <a:srgbClr val="000000"/>
                </a:solidFill>
              </a:rPr>
              <a:t>Detention</a:t>
            </a:r>
          </a:p>
        </p:txBody>
      </p:sp>
      <p:sp>
        <p:nvSpPr>
          <p:cNvPr id="8199" name="Text Box 7"/>
          <p:cNvSpPr txBox="1">
            <a:spLocks noChangeArrowheads="1"/>
          </p:cNvSpPr>
          <p:nvPr/>
        </p:nvSpPr>
        <p:spPr bwMode="auto">
          <a:xfrm>
            <a:off x="900113" y="5084763"/>
            <a:ext cx="2087562"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AU" sz="2000" b="1" i="1" dirty="0">
                <a:solidFill>
                  <a:srgbClr val="000000"/>
                </a:solidFill>
              </a:rPr>
              <a:t>Sent out</a:t>
            </a:r>
          </a:p>
        </p:txBody>
      </p:sp>
      <p:sp>
        <p:nvSpPr>
          <p:cNvPr id="8200" name="Text Box 8"/>
          <p:cNvSpPr txBox="1">
            <a:spLocks noChangeArrowheads="1"/>
          </p:cNvSpPr>
          <p:nvPr/>
        </p:nvSpPr>
        <p:spPr bwMode="auto">
          <a:xfrm>
            <a:off x="3348038" y="5084763"/>
            <a:ext cx="2087562"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AU" sz="2000" b="1" i="1" dirty="0">
                <a:solidFill>
                  <a:srgbClr val="000000"/>
                </a:solidFill>
              </a:rPr>
              <a:t>Suspension</a:t>
            </a:r>
          </a:p>
        </p:txBody>
      </p:sp>
      <p:sp>
        <p:nvSpPr>
          <p:cNvPr id="8201" name="Text Box 9"/>
          <p:cNvSpPr txBox="1">
            <a:spLocks noChangeArrowheads="1"/>
          </p:cNvSpPr>
          <p:nvPr/>
        </p:nvSpPr>
        <p:spPr bwMode="auto">
          <a:xfrm>
            <a:off x="6156325" y="5045075"/>
            <a:ext cx="2376488"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AU" sz="2000" b="1" i="1" dirty="0">
                <a:solidFill>
                  <a:srgbClr val="000000"/>
                </a:solidFill>
              </a:rPr>
              <a:t>Mum gets upset</a:t>
            </a:r>
          </a:p>
        </p:txBody>
      </p:sp>
      <p:sp>
        <p:nvSpPr>
          <p:cNvPr id="8202" name="Text Box 10"/>
          <p:cNvSpPr txBox="1">
            <a:spLocks noChangeArrowheads="1"/>
          </p:cNvSpPr>
          <p:nvPr/>
        </p:nvSpPr>
        <p:spPr bwMode="auto">
          <a:xfrm>
            <a:off x="3995738" y="5516563"/>
            <a:ext cx="3313112"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AU" sz="2000" b="1" i="1" dirty="0">
                <a:solidFill>
                  <a:srgbClr val="000000"/>
                </a:solidFill>
              </a:rPr>
              <a:t>Interview with principal</a:t>
            </a:r>
          </a:p>
        </p:txBody>
      </p:sp>
      <p:sp>
        <p:nvSpPr>
          <p:cNvPr id="8203" name="Rectangle 11"/>
          <p:cNvSpPr>
            <a:spLocks noChangeArrowheads="1"/>
          </p:cNvSpPr>
          <p:nvPr/>
        </p:nvSpPr>
        <p:spPr bwMode="auto">
          <a:xfrm>
            <a:off x="1258888" y="3500438"/>
            <a:ext cx="2262187"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AU" sz="2000" b="1" i="1">
                <a:solidFill>
                  <a:srgbClr val="000000"/>
                </a:solidFill>
              </a:rPr>
              <a:t>Throwing things         </a:t>
            </a:r>
          </a:p>
        </p:txBody>
      </p:sp>
      <p:sp>
        <p:nvSpPr>
          <p:cNvPr id="8204" name="Rectangle 12"/>
          <p:cNvSpPr>
            <a:spLocks noChangeArrowheads="1"/>
          </p:cNvSpPr>
          <p:nvPr/>
        </p:nvSpPr>
        <p:spPr bwMode="auto">
          <a:xfrm>
            <a:off x="6013450" y="3779838"/>
            <a:ext cx="3230563"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AU" sz="2000" b="1" i="1" dirty="0">
                <a:solidFill>
                  <a:srgbClr val="000000"/>
                </a:solidFill>
              </a:rPr>
              <a:t>Talking back to teachers</a:t>
            </a:r>
          </a:p>
        </p:txBody>
      </p:sp>
      <p:sp>
        <p:nvSpPr>
          <p:cNvPr id="8205" name="Rectangle 13"/>
          <p:cNvSpPr>
            <a:spLocks noChangeArrowheads="1"/>
          </p:cNvSpPr>
          <p:nvPr/>
        </p:nvSpPr>
        <p:spPr bwMode="auto">
          <a:xfrm>
            <a:off x="5076825" y="3203575"/>
            <a:ext cx="21463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AU" sz="2000" b="1" i="1">
                <a:solidFill>
                  <a:srgbClr val="000000"/>
                </a:solidFill>
              </a:rPr>
              <a:t>Talking in class</a:t>
            </a:r>
          </a:p>
        </p:txBody>
      </p:sp>
      <p:sp>
        <p:nvSpPr>
          <p:cNvPr id="8206" name="Text Box 14"/>
          <p:cNvSpPr txBox="1">
            <a:spLocks noChangeArrowheads="1"/>
          </p:cNvSpPr>
          <p:nvPr/>
        </p:nvSpPr>
        <p:spPr bwMode="auto">
          <a:xfrm>
            <a:off x="1187450" y="6092825"/>
            <a:ext cx="5832475" cy="461665"/>
          </a:xfrm>
          <a:prstGeom prst="rect">
            <a:avLst/>
          </a:prstGeom>
          <a:solidFill>
            <a:srgbClr val="FFFF00"/>
          </a:solidFill>
          <a:ln w="38100" cmpd="sng">
            <a:solidFill>
              <a:srgbClr val="000000"/>
            </a:solidFill>
            <a:miter lim="800000"/>
            <a:headEnd/>
            <a:tailEnd/>
          </a:ln>
          <a:effectLst>
            <a:innerShdw blurRad="63500" dist="50800" dir="13500000">
              <a:prstClr val="black">
                <a:alpha val="50000"/>
              </a:prstClr>
            </a:innerShdw>
          </a:effectLst>
          <a:extLst/>
        </p:spPr>
        <p:txBody>
          <a:bodyPr>
            <a:spAutoFit/>
          </a:bodyPr>
          <a:lstStyle/>
          <a:p>
            <a:pPr>
              <a:spcBef>
                <a:spcPct val="50000"/>
              </a:spcBef>
              <a:defRPr/>
            </a:pPr>
            <a:r>
              <a:rPr lang="en-AU" b="1">
                <a:solidFill>
                  <a:srgbClr val="000000"/>
                </a:solidFill>
              </a:rPr>
              <a:t>IS IT HELPING ME?    IS IT WORTH IT?</a:t>
            </a:r>
          </a:p>
        </p:txBody>
      </p:sp>
      <p:sp>
        <p:nvSpPr>
          <p:cNvPr id="8207" name="Text Box 15"/>
          <p:cNvSpPr txBox="1">
            <a:spLocks noChangeArrowheads="1"/>
          </p:cNvSpPr>
          <p:nvPr/>
        </p:nvSpPr>
        <p:spPr bwMode="auto">
          <a:xfrm>
            <a:off x="7308850" y="6165850"/>
            <a:ext cx="13684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AU" sz="2000" b="1" i="1">
                <a:solidFill>
                  <a:srgbClr val="000000"/>
                </a:solidFill>
              </a:rPr>
              <a:t>YES / NO</a:t>
            </a:r>
          </a:p>
        </p:txBody>
      </p:sp>
      <p:sp>
        <p:nvSpPr>
          <p:cNvPr id="8208" name="Oval 16"/>
          <p:cNvSpPr>
            <a:spLocks noChangeArrowheads="1"/>
          </p:cNvSpPr>
          <p:nvPr/>
        </p:nvSpPr>
        <p:spPr bwMode="auto">
          <a:xfrm>
            <a:off x="7900989" y="6132513"/>
            <a:ext cx="574675" cy="504825"/>
          </a:xfrm>
          <a:prstGeom prst="ellipse">
            <a:avLst/>
          </a:prstGeom>
          <a:noFill/>
          <a:ln w="57150">
            <a:solidFill>
              <a:srgbClr val="FF0000"/>
            </a:solidFill>
            <a:round/>
            <a:headEnd/>
            <a:tailEnd/>
          </a:ln>
          <a:effectLst>
            <a:outerShdw blurRad="63500" dist="38099" dir="2700000" algn="ctr" rotWithShape="0">
              <a:schemeClr val="bg2">
                <a:alpha val="74998"/>
              </a:schemeClr>
            </a:outerShdw>
          </a:effectLst>
          <a:extLst>
            <a:ext uri="{909E8E84-426E-40dd-AFC4-6F175D3DCCD1}">
              <a14:hiddenFill xmlns:a14="http://schemas.microsoft.com/office/drawing/2010/main">
                <a:solidFill>
                  <a:schemeClr val="bg2"/>
                </a:solidFill>
              </a14:hiddenFill>
            </a:ext>
          </a:extLst>
        </p:spPr>
        <p:txBody>
          <a:bodyPr wrap="none" anchor="ctr"/>
          <a:lstStyle/>
          <a:p>
            <a:pPr eaLnBrk="0" hangingPunct="0">
              <a:defRPr/>
            </a:pPr>
            <a:endParaRPr lang="en-US" dirty="0">
              <a:solidFill>
                <a:srgbClr val="000000"/>
              </a:solidFill>
            </a:endParaRPr>
          </a:p>
        </p:txBody>
      </p:sp>
      <p:sp>
        <p:nvSpPr>
          <p:cNvPr id="8209" name="Text Box 17"/>
          <p:cNvSpPr txBox="1">
            <a:spLocks noChangeArrowheads="1"/>
          </p:cNvSpPr>
          <p:nvPr/>
        </p:nvSpPr>
        <p:spPr bwMode="auto">
          <a:xfrm>
            <a:off x="381000" y="266700"/>
            <a:ext cx="187325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AU" sz="1800" b="1" i="1" dirty="0">
                <a:solidFill>
                  <a:srgbClr val="000000"/>
                </a:solidFill>
                <a:latin typeface="Comic Sans MS" charset="0"/>
              </a:rPr>
              <a:t>This is boring</a:t>
            </a:r>
          </a:p>
        </p:txBody>
      </p:sp>
      <p:sp>
        <p:nvSpPr>
          <p:cNvPr id="8210" name="Text Box 18"/>
          <p:cNvSpPr txBox="1">
            <a:spLocks noChangeArrowheads="1"/>
          </p:cNvSpPr>
          <p:nvPr/>
        </p:nvSpPr>
        <p:spPr bwMode="auto">
          <a:xfrm>
            <a:off x="1371600" y="647700"/>
            <a:ext cx="187325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AU" sz="1800" b="1" i="1" dirty="0">
                <a:solidFill>
                  <a:srgbClr val="000000"/>
                </a:solidFill>
                <a:latin typeface="Comic Sans MS" charset="0"/>
              </a:rPr>
              <a:t>School </a:t>
            </a:r>
            <a:r>
              <a:rPr lang="en-AU" sz="1800" b="1" i="1" dirty="0" err="1">
                <a:solidFill>
                  <a:srgbClr val="000000"/>
                </a:solidFill>
                <a:latin typeface="Comic Sans MS" charset="0"/>
              </a:rPr>
              <a:t>sux</a:t>
            </a:r>
            <a:endParaRPr lang="en-AU" sz="1800" b="1" i="1" dirty="0">
              <a:solidFill>
                <a:srgbClr val="000000"/>
              </a:solidFill>
              <a:latin typeface="Comic Sans MS" charset="0"/>
            </a:endParaRPr>
          </a:p>
        </p:txBody>
      </p:sp>
      <p:sp>
        <p:nvSpPr>
          <p:cNvPr id="8211" name="Text Box 19"/>
          <p:cNvSpPr txBox="1">
            <a:spLocks noChangeArrowheads="1"/>
          </p:cNvSpPr>
          <p:nvPr/>
        </p:nvSpPr>
        <p:spPr bwMode="auto">
          <a:xfrm>
            <a:off x="520700" y="1485900"/>
            <a:ext cx="29718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AU" sz="1800" b="1" i="1">
                <a:solidFill>
                  <a:srgbClr val="000000"/>
                </a:solidFill>
                <a:latin typeface="Comic Sans MS" charset="0"/>
              </a:rPr>
              <a:t>They always pick on me</a:t>
            </a:r>
          </a:p>
        </p:txBody>
      </p:sp>
      <p:sp>
        <p:nvSpPr>
          <p:cNvPr id="8212" name="Text Box 20"/>
          <p:cNvSpPr txBox="1">
            <a:spLocks noChangeArrowheads="1"/>
          </p:cNvSpPr>
          <p:nvPr/>
        </p:nvSpPr>
        <p:spPr bwMode="auto">
          <a:xfrm>
            <a:off x="5867400" y="1052513"/>
            <a:ext cx="316865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AU" sz="1800" b="1" i="1" dirty="0">
                <a:solidFill>
                  <a:srgbClr val="000000"/>
                </a:solidFill>
                <a:latin typeface="Comic Sans MS" charset="0"/>
              </a:rPr>
              <a:t>Only 10 minutes to recess</a:t>
            </a:r>
          </a:p>
        </p:txBody>
      </p:sp>
      <p:sp>
        <p:nvSpPr>
          <p:cNvPr id="8213" name="Text Box 21"/>
          <p:cNvSpPr txBox="1">
            <a:spLocks noChangeArrowheads="1"/>
          </p:cNvSpPr>
          <p:nvPr/>
        </p:nvSpPr>
        <p:spPr bwMode="auto">
          <a:xfrm>
            <a:off x="6372225" y="682625"/>
            <a:ext cx="25146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AU" sz="1800" b="1" i="1" dirty="0">
                <a:solidFill>
                  <a:srgbClr val="000000"/>
                </a:solidFill>
                <a:latin typeface="Comic Sans MS" charset="0"/>
              </a:rPr>
              <a:t>Think consequences</a:t>
            </a:r>
          </a:p>
        </p:txBody>
      </p:sp>
      <p:sp>
        <p:nvSpPr>
          <p:cNvPr id="8214" name="Text Box 22"/>
          <p:cNvSpPr txBox="1">
            <a:spLocks noChangeArrowheads="1"/>
          </p:cNvSpPr>
          <p:nvPr/>
        </p:nvSpPr>
        <p:spPr bwMode="auto">
          <a:xfrm>
            <a:off x="6715125" y="1484313"/>
            <a:ext cx="24130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AU" sz="1800" b="1" i="1" dirty="0">
                <a:solidFill>
                  <a:srgbClr val="000000"/>
                </a:solidFill>
                <a:latin typeface="Comic Sans MS" charset="0"/>
              </a:rPr>
              <a:t>It</a:t>
            </a:r>
            <a:r>
              <a:rPr lang="ja-JP" altLang="en-AU" sz="1800" b="1" i="1" dirty="0">
                <a:solidFill>
                  <a:srgbClr val="000000"/>
                </a:solidFill>
                <a:latin typeface="Comic Sans MS" charset="0"/>
              </a:rPr>
              <a:t>’</a:t>
            </a:r>
            <a:r>
              <a:rPr lang="en-AU" sz="1800" b="1" i="1" dirty="0">
                <a:solidFill>
                  <a:srgbClr val="000000"/>
                </a:solidFill>
                <a:latin typeface="Comic Sans MS" charset="0"/>
              </a:rPr>
              <a:t>s not worth it</a:t>
            </a:r>
          </a:p>
        </p:txBody>
      </p:sp>
      <p:sp>
        <p:nvSpPr>
          <p:cNvPr id="8215" name="Text Box 23"/>
          <p:cNvSpPr txBox="1">
            <a:spLocks noChangeArrowheads="1"/>
          </p:cNvSpPr>
          <p:nvPr/>
        </p:nvSpPr>
        <p:spPr bwMode="auto">
          <a:xfrm>
            <a:off x="4716016" y="2492896"/>
            <a:ext cx="4314056" cy="400110"/>
          </a:xfrm>
          <a:prstGeom prst="rect">
            <a:avLst/>
          </a:prstGeom>
          <a:solidFill>
            <a:srgbClr val="FFFF00"/>
          </a:solidFill>
          <a:ln w="25400">
            <a:solidFill>
              <a:srgbClr val="000000"/>
            </a:solidFill>
            <a:miter lim="800000"/>
            <a:headEnd/>
            <a:tailEnd/>
          </a:ln>
          <a:effectLst>
            <a:innerShdw blurRad="63500" dist="50800" dir="13500000">
              <a:prstClr val="black">
                <a:alpha val="50000"/>
              </a:prstClr>
            </a:innerShdw>
          </a:effectLst>
          <a:extLst/>
        </p:spPr>
        <p:txBody>
          <a:bodyPr>
            <a:spAutoFit/>
          </a:bodyPr>
          <a:lstStyle/>
          <a:p>
            <a:pPr algn="ctr">
              <a:spcBef>
                <a:spcPct val="50000"/>
              </a:spcBef>
              <a:defRPr/>
            </a:pPr>
            <a:r>
              <a:rPr lang="en-AU" sz="2000" b="1" i="1" dirty="0">
                <a:solidFill>
                  <a:srgbClr val="000000"/>
                </a:solidFill>
              </a:rPr>
              <a:t>TALKING SENSE TO YOURSELF</a:t>
            </a:r>
            <a:endParaRPr lang="en-AU" sz="2000" b="1" dirty="0">
              <a:solidFill>
                <a:srgbClr val="000000"/>
              </a:solidFill>
            </a:endParaRPr>
          </a:p>
        </p:txBody>
      </p:sp>
      <p:sp>
        <p:nvSpPr>
          <p:cNvPr id="8216" name="Text Box 24"/>
          <p:cNvSpPr txBox="1">
            <a:spLocks noChangeArrowheads="1"/>
          </p:cNvSpPr>
          <p:nvPr/>
        </p:nvSpPr>
        <p:spPr bwMode="auto">
          <a:xfrm>
            <a:off x="4906888" y="4953362"/>
            <a:ext cx="4572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AU" sz="4000" dirty="0">
                <a:solidFill>
                  <a:srgbClr val="FF0000"/>
                </a:solidFill>
                <a:effectLst>
                  <a:innerShdw blurRad="63500" dist="50800" dir="13500000">
                    <a:prstClr val="black">
                      <a:alpha val="50000"/>
                    </a:prstClr>
                  </a:innerShdw>
                </a:effectLst>
                <a:sym typeface="Wingdings" charset="0"/>
              </a:rPr>
              <a:t></a:t>
            </a:r>
            <a:endParaRPr lang="en-AU" sz="4000" dirty="0">
              <a:solidFill>
                <a:srgbClr val="FF0000"/>
              </a:solidFill>
              <a:effectLst>
                <a:innerShdw blurRad="63500" dist="50800" dir="13500000">
                  <a:prstClr val="black">
                    <a:alpha val="50000"/>
                  </a:prstClr>
                </a:innerShdw>
              </a:effectLst>
            </a:endParaRPr>
          </a:p>
        </p:txBody>
      </p:sp>
      <p:sp>
        <p:nvSpPr>
          <p:cNvPr id="8217" name="Rectangle 25"/>
          <p:cNvSpPr>
            <a:spLocks noChangeArrowheads="1"/>
          </p:cNvSpPr>
          <p:nvPr/>
        </p:nvSpPr>
        <p:spPr bwMode="auto">
          <a:xfrm>
            <a:off x="5357618" y="4941168"/>
            <a:ext cx="51052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AU" sz="4000" dirty="0">
                <a:solidFill>
                  <a:srgbClr val="FF0000"/>
                </a:solidFill>
                <a:effectLst>
                  <a:innerShdw blurRad="63500" dist="50800" dir="13500000">
                    <a:prstClr val="black">
                      <a:alpha val="50000"/>
                    </a:prstClr>
                  </a:innerShdw>
                </a:effectLst>
                <a:sym typeface="Wingdings" charset="0"/>
              </a:rPr>
              <a:t></a:t>
            </a:r>
          </a:p>
        </p:txBody>
      </p:sp>
      <p:sp>
        <p:nvSpPr>
          <p:cNvPr id="8218" name="Text Box 26"/>
          <p:cNvSpPr txBox="1">
            <a:spLocks noChangeArrowheads="1"/>
          </p:cNvSpPr>
          <p:nvPr/>
        </p:nvSpPr>
        <p:spPr bwMode="auto">
          <a:xfrm>
            <a:off x="2843808" y="5373216"/>
            <a:ext cx="4572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AU" sz="4000" dirty="0">
                <a:solidFill>
                  <a:srgbClr val="FF0000"/>
                </a:solidFill>
                <a:effectLst>
                  <a:innerShdw blurRad="63500" dist="50800" dir="13500000">
                    <a:prstClr val="black">
                      <a:alpha val="50000"/>
                    </a:prstClr>
                  </a:innerShdw>
                </a:effectLst>
                <a:sym typeface="Wingdings" charset="0"/>
              </a:rPr>
              <a:t></a:t>
            </a:r>
            <a:endParaRPr lang="en-AU" sz="4000" dirty="0">
              <a:solidFill>
                <a:srgbClr val="FF0000"/>
              </a:solidFill>
              <a:effectLst>
                <a:innerShdw blurRad="63500" dist="50800" dir="13500000">
                  <a:prstClr val="black">
                    <a:alpha val="50000"/>
                  </a:prstClr>
                </a:innerShdw>
              </a:effectLst>
            </a:endParaRPr>
          </a:p>
        </p:txBody>
      </p:sp>
      <p:sp>
        <p:nvSpPr>
          <p:cNvPr id="8219" name="Text Box 27"/>
          <p:cNvSpPr txBox="1">
            <a:spLocks noChangeArrowheads="1"/>
          </p:cNvSpPr>
          <p:nvPr/>
        </p:nvSpPr>
        <p:spPr bwMode="auto">
          <a:xfrm>
            <a:off x="2123728" y="4941168"/>
            <a:ext cx="4572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AU" sz="4000" dirty="0">
                <a:solidFill>
                  <a:srgbClr val="FF0000"/>
                </a:solidFill>
                <a:effectLst>
                  <a:innerShdw blurRad="63500" dist="50800" dir="13500000">
                    <a:prstClr val="black">
                      <a:alpha val="50000"/>
                    </a:prstClr>
                  </a:innerShdw>
                </a:effectLst>
                <a:sym typeface="Wingdings" charset="0"/>
              </a:rPr>
              <a:t></a:t>
            </a:r>
            <a:endParaRPr lang="en-AU" sz="4000" dirty="0">
              <a:solidFill>
                <a:srgbClr val="FF0000"/>
              </a:solidFill>
              <a:effectLst>
                <a:innerShdw blurRad="63500" dist="50800" dir="13500000">
                  <a:prstClr val="black">
                    <a:alpha val="50000"/>
                  </a:prstClr>
                </a:innerShdw>
              </a:effectLst>
            </a:endParaRPr>
          </a:p>
        </p:txBody>
      </p:sp>
      <p:sp>
        <p:nvSpPr>
          <p:cNvPr id="8220" name="Rectangle 28"/>
          <p:cNvSpPr>
            <a:spLocks noChangeArrowheads="1"/>
          </p:cNvSpPr>
          <p:nvPr/>
        </p:nvSpPr>
        <p:spPr bwMode="auto">
          <a:xfrm>
            <a:off x="8316416" y="4941168"/>
            <a:ext cx="51052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AU" sz="4000" dirty="0">
                <a:solidFill>
                  <a:srgbClr val="FF0000"/>
                </a:solidFill>
                <a:effectLst>
                  <a:innerShdw blurRad="63500" dist="50800" dir="13500000">
                    <a:prstClr val="black">
                      <a:alpha val="50000"/>
                    </a:prstClr>
                  </a:innerShdw>
                </a:effectLst>
                <a:sym typeface="Wingdings" charset="0"/>
              </a:rPr>
              <a:t></a:t>
            </a:r>
          </a:p>
        </p:txBody>
      </p:sp>
      <p:sp>
        <p:nvSpPr>
          <p:cNvPr id="8221" name="Rectangle 29"/>
          <p:cNvSpPr>
            <a:spLocks noChangeArrowheads="1"/>
          </p:cNvSpPr>
          <p:nvPr/>
        </p:nvSpPr>
        <p:spPr bwMode="auto">
          <a:xfrm>
            <a:off x="7020272" y="5373216"/>
            <a:ext cx="51052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AU" sz="4000">
                <a:solidFill>
                  <a:srgbClr val="FF0000"/>
                </a:solidFill>
                <a:effectLst>
                  <a:innerShdw blurRad="63500" dist="50800" dir="13500000">
                    <a:prstClr val="black">
                      <a:alpha val="50000"/>
                    </a:prstClr>
                  </a:innerShdw>
                </a:effectLst>
                <a:sym typeface="Wingdings" charset="0"/>
              </a:rPr>
              <a:t></a:t>
            </a:r>
          </a:p>
        </p:txBody>
      </p:sp>
      <p:sp>
        <p:nvSpPr>
          <p:cNvPr id="8222" name="Text Box 30"/>
          <p:cNvSpPr txBox="1">
            <a:spLocks noChangeArrowheads="1"/>
          </p:cNvSpPr>
          <p:nvPr/>
        </p:nvSpPr>
        <p:spPr bwMode="auto">
          <a:xfrm>
            <a:off x="6248400" y="254000"/>
            <a:ext cx="19812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AU" sz="1800" b="1" i="1" dirty="0">
                <a:solidFill>
                  <a:srgbClr val="000000"/>
                </a:solidFill>
                <a:latin typeface="Comic Sans MS" charset="0"/>
              </a:rPr>
              <a:t>STOP</a:t>
            </a:r>
            <a:endParaRPr lang="en-AU" sz="1800" dirty="0">
              <a:solidFill>
                <a:srgbClr val="000000"/>
              </a:solidFill>
              <a:latin typeface="Comic Sans MS" charset="0"/>
            </a:endParaRPr>
          </a:p>
        </p:txBody>
      </p:sp>
      <p:sp>
        <p:nvSpPr>
          <p:cNvPr id="8225" name="AutoShape 33"/>
          <p:cNvSpPr>
            <a:spLocks noChangeArrowheads="1"/>
          </p:cNvSpPr>
          <p:nvPr/>
        </p:nvSpPr>
        <p:spPr bwMode="auto">
          <a:xfrm flipH="1">
            <a:off x="107950" y="0"/>
            <a:ext cx="3352800" cy="2438400"/>
          </a:xfrm>
          <a:prstGeom prst="cloudCallout">
            <a:avLst>
              <a:gd name="adj1" fmla="val -80116"/>
              <a:gd name="adj2" fmla="val -28060"/>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1800">
              <a:solidFill>
                <a:srgbClr val="000000"/>
              </a:solidFill>
            </a:endParaRPr>
          </a:p>
        </p:txBody>
      </p:sp>
      <p:sp>
        <p:nvSpPr>
          <p:cNvPr id="8226" name="Rectangle 34"/>
          <p:cNvSpPr>
            <a:spLocks noChangeArrowheads="1"/>
          </p:cNvSpPr>
          <p:nvPr/>
        </p:nvSpPr>
        <p:spPr bwMode="auto">
          <a:xfrm rot="-2045213">
            <a:off x="3375025" y="198438"/>
            <a:ext cx="1258888" cy="833437"/>
          </a:xfrm>
          <a:prstGeom prst="rect">
            <a:avLst/>
          </a:prstGeom>
          <a:solidFill>
            <a:schemeClr val="bg1"/>
          </a:solidFill>
          <a:ln w="9525">
            <a:solidFill>
              <a:schemeClr val="bg1"/>
            </a:solidFill>
            <a:miter lim="800000"/>
            <a:headEnd/>
            <a:tailEnd/>
          </a:ln>
        </p:spPr>
        <p:txBody>
          <a:bodyPr wrap="none" anchor="ctr"/>
          <a:lstStyle/>
          <a:p>
            <a:pPr eaLnBrk="0" hangingPunct="0"/>
            <a:endParaRPr lang="en-US">
              <a:solidFill>
                <a:srgbClr val="000000"/>
              </a:solidFill>
            </a:endParaRPr>
          </a:p>
        </p:txBody>
      </p:sp>
      <p:sp>
        <p:nvSpPr>
          <p:cNvPr id="8227" name="Text Box 35"/>
          <p:cNvSpPr txBox="1">
            <a:spLocks noChangeArrowheads="1"/>
          </p:cNvSpPr>
          <p:nvPr/>
        </p:nvSpPr>
        <p:spPr bwMode="auto">
          <a:xfrm rot="-36114">
            <a:off x="1189660" y="2505284"/>
            <a:ext cx="2360613" cy="400110"/>
          </a:xfrm>
          <a:prstGeom prst="rect">
            <a:avLst/>
          </a:prstGeom>
          <a:solidFill>
            <a:srgbClr val="FFFF00"/>
          </a:solidFill>
          <a:ln w="28575" cmpd="sng">
            <a:solidFill>
              <a:schemeClr val="tx1"/>
            </a:solidFill>
            <a:miter lim="800000"/>
            <a:headEnd/>
            <a:tailEnd/>
          </a:ln>
          <a:effectLst>
            <a:innerShdw blurRad="63500" dist="50800" dir="13500000">
              <a:prstClr val="black">
                <a:alpha val="50000"/>
              </a:prstClr>
            </a:innerShdw>
          </a:effectLst>
          <a:extLst/>
        </p:spPr>
        <p:txBody>
          <a:bodyPr>
            <a:spAutoFit/>
          </a:bodyPr>
          <a:lstStyle/>
          <a:p>
            <a:pPr algn="ctr">
              <a:spcBef>
                <a:spcPct val="50000"/>
              </a:spcBef>
              <a:defRPr/>
            </a:pPr>
            <a:r>
              <a:rPr lang="en-AU" sz="2000" b="1" i="1" dirty="0">
                <a:solidFill>
                  <a:srgbClr val="000000"/>
                </a:solidFill>
              </a:rPr>
              <a:t>TALKING TRASH</a:t>
            </a:r>
            <a:endParaRPr lang="en-AU" sz="2000" b="1" dirty="0">
              <a:solidFill>
                <a:srgbClr val="000000"/>
              </a:solidFill>
            </a:endParaRPr>
          </a:p>
        </p:txBody>
      </p:sp>
      <p:sp>
        <p:nvSpPr>
          <p:cNvPr id="8228" name="AutoShape 36"/>
          <p:cNvSpPr>
            <a:spLocks noChangeArrowheads="1"/>
          </p:cNvSpPr>
          <p:nvPr/>
        </p:nvSpPr>
        <p:spPr bwMode="auto">
          <a:xfrm flipH="1">
            <a:off x="5867400" y="0"/>
            <a:ext cx="3276600" cy="2420938"/>
          </a:xfrm>
          <a:prstGeom prst="cloudCallout">
            <a:avLst>
              <a:gd name="adj1" fmla="val 92829"/>
              <a:gd name="adj2" fmla="val -28556"/>
            </a:avLst>
          </a:prstGeom>
          <a:noFill/>
          <a:ln w="19050">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1800">
              <a:solidFill>
                <a:srgbClr val="000000"/>
              </a:solidFill>
            </a:endParaRPr>
          </a:p>
        </p:txBody>
      </p:sp>
      <p:sp>
        <p:nvSpPr>
          <p:cNvPr id="8235" name="Text Box 43"/>
          <p:cNvSpPr txBox="1">
            <a:spLocks noChangeArrowheads="1"/>
          </p:cNvSpPr>
          <p:nvPr/>
        </p:nvSpPr>
        <p:spPr bwMode="auto">
          <a:xfrm>
            <a:off x="3059832" y="27703"/>
            <a:ext cx="1581150" cy="400110"/>
          </a:xfrm>
          <a:prstGeom prst="rect">
            <a:avLst/>
          </a:prstGeom>
          <a:solidFill>
            <a:srgbClr val="FFFF00"/>
          </a:solidFill>
          <a:ln w="25400">
            <a:solidFill>
              <a:srgbClr val="000000"/>
            </a:solidFill>
            <a:miter lim="800000"/>
            <a:headEnd/>
            <a:tailEnd/>
          </a:ln>
          <a:effectLst>
            <a:innerShdw blurRad="63500" dist="50800" dir="13500000">
              <a:prstClr val="black">
                <a:alpha val="50000"/>
              </a:prstClr>
            </a:innerShdw>
          </a:effectLst>
          <a:extLst/>
        </p:spPr>
        <p:txBody>
          <a:bodyPr>
            <a:spAutoFit/>
          </a:bodyPr>
          <a:lstStyle/>
          <a:p>
            <a:pPr algn="ctr">
              <a:spcBef>
                <a:spcPct val="50000"/>
              </a:spcBef>
              <a:defRPr/>
            </a:pPr>
            <a:r>
              <a:rPr lang="en-AU" sz="2000" b="1">
                <a:solidFill>
                  <a:srgbClr val="000000"/>
                </a:solidFill>
              </a:rPr>
              <a:t>THINKING</a:t>
            </a:r>
          </a:p>
        </p:txBody>
      </p:sp>
      <p:sp>
        <p:nvSpPr>
          <p:cNvPr id="8236" name="Text Box 44"/>
          <p:cNvSpPr txBox="1">
            <a:spLocks noChangeArrowheads="1"/>
          </p:cNvSpPr>
          <p:nvPr/>
        </p:nvSpPr>
        <p:spPr bwMode="auto">
          <a:xfrm>
            <a:off x="762000" y="1066800"/>
            <a:ext cx="23622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AU" sz="1800" b="1" i="1" dirty="0">
                <a:solidFill>
                  <a:srgbClr val="000000"/>
                </a:solidFill>
                <a:latin typeface="Comic Sans MS" charset="0"/>
              </a:rPr>
              <a:t>I </a:t>
            </a:r>
            <a:r>
              <a:rPr lang="en-AU" sz="1800" b="1" i="1" dirty="0" err="1">
                <a:solidFill>
                  <a:srgbClr val="000000"/>
                </a:solidFill>
                <a:latin typeface="Comic Sans MS" charset="0"/>
              </a:rPr>
              <a:t>didn</a:t>
            </a:r>
            <a:r>
              <a:rPr lang="ja-JP" altLang="en-AU" sz="1800" b="1" i="1" dirty="0">
                <a:solidFill>
                  <a:srgbClr val="000000"/>
                </a:solidFill>
                <a:latin typeface="Comic Sans MS" charset="0"/>
              </a:rPr>
              <a:t>’</a:t>
            </a:r>
            <a:r>
              <a:rPr lang="en-AU" sz="1800" b="1" i="1" dirty="0">
                <a:solidFill>
                  <a:srgbClr val="000000"/>
                </a:solidFill>
                <a:latin typeface="Comic Sans MS" charset="0"/>
              </a:rPr>
              <a:t>t do nothing</a:t>
            </a:r>
          </a:p>
        </p:txBody>
      </p:sp>
      <p:pic>
        <p:nvPicPr>
          <p:cNvPr id="2" name="punk head_left.png" descr="/Users/CSC/Desktop/UOWCourses/EDGS 916/916_2012/Images/punk head_left.png"/>
          <p:cNvPicPr>
            <a:picLocks noChangeAspect="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3851275" y="620713"/>
            <a:ext cx="1217613" cy="180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unk head_right.png" descr="/Users/CSC/Desktop/UOWCourses/EDGS 916/916_2012/Images/punk head_right.png"/>
          <p:cNvPicPr>
            <a:picLocks noChangeAspect="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3851275" y="620713"/>
            <a:ext cx="1217613" cy="180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unk-head.gif" descr="/Users/CSC/Desktop/UOWCourses/EDGS 916/916_2012/Images/punk-head.gif"/>
          <p:cNvPicPr>
            <a:picLocks noChangeAspect="1"/>
          </p:cNvPicPr>
          <p:nvPr/>
        </p:nvPicPr>
        <p:blipFill>
          <a:blip r:embed="rId7" r:link="rId8">
            <a:extLst>
              <a:ext uri="{28A0092B-C50C-407E-A947-70E740481C1C}">
                <a14:useLocalDpi xmlns:a14="http://schemas.microsoft.com/office/drawing/2010/main" val="0"/>
              </a:ext>
            </a:extLst>
          </a:blip>
          <a:srcRect/>
          <a:stretch>
            <a:fillRect/>
          </a:stretch>
        </p:blipFill>
        <p:spPr bwMode="auto">
          <a:xfrm>
            <a:off x="3851275" y="620713"/>
            <a:ext cx="1225550" cy="181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hard_blank.png" descr="/Users/CSC/Desktop/UOWCourses/EDGS 916/916_2012/Images/hard_blank.png"/>
          <p:cNvPicPr>
            <a:picLocks noChangeAspect="1"/>
          </p:cNvPicPr>
          <p:nvPr/>
        </p:nvPicPr>
        <p:blipFill>
          <a:blip r:embed="rId9" r:link="rId10">
            <a:extLst>
              <a:ext uri="{28A0092B-C50C-407E-A947-70E740481C1C}">
                <a14:useLocalDpi xmlns:a14="http://schemas.microsoft.com/office/drawing/2010/main" val="0"/>
              </a:ext>
            </a:extLst>
          </a:blip>
          <a:srcRect/>
          <a:stretch>
            <a:fillRect/>
          </a:stretch>
        </p:blipFill>
        <p:spPr bwMode="auto">
          <a:xfrm>
            <a:off x="971550" y="2636838"/>
            <a:ext cx="1905000" cy="190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hard2.png" descr="/Users/CSC/Desktop/UOWCourses/EDGS 916/916_2012/Images/hard2.png"/>
          <p:cNvPicPr>
            <a:picLocks noChangeAspect="1"/>
          </p:cNvPicPr>
          <p:nvPr/>
        </p:nvPicPr>
        <p:blipFill>
          <a:blip r:embed="rId11" r:link="rId12">
            <a:extLst>
              <a:ext uri="{28A0092B-C50C-407E-A947-70E740481C1C}">
                <a14:useLocalDpi xmlns:a14="http://schemas.microsoft.com/office/drawing/2010/main" val="0"/>
              </a:ext>
            </a:extLst>
          </a:blip>
          <a:srcRect/>
          <a:stretch>
            <a:fillRect/>
          </a:stretch>
        </p:blipFill>
        <p:spPr bwMode="auto">
          <a:xfrm>
            <a:off x="971550" y="2636838"/>
            <a:ext cx="1909763" cy="191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66287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195"/>
                                        </p:tgtEl>
                                        <p:attrNameLst>
                                          <p:attrName>style.visibility</p:attrName>
                                        </p:attrNameLst>
                                      </p:cBhvr>
                                      <p:to>
                                        <p:strVal val="visible"/>
                                      </p:to>
                                    </p:set>
                                    <p:animEffect transition="in" filter="fade">
                                      <p:cBhvr>
                                        <p:cTn id="7" dur="500"/>
                                        <p:tgtEl>
                                          <p:spTgt spid="819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196"/>
                                        </p:tgtEl>
                                        <p:attrNameLst>
                                          <p:attrName>style.visibility</p:attrName>
                                        </p:attrNameLst>
                                      </p:cBhvr>
                                      <p:to>
                                        <p:strVal val="visible"/>
                                      </p:to>
                                    </p:set>
                                    <p:animEffect transition="in" filter="fade">
                                      <p:cBhvr>
                                        <p:cTn id="12" dur="500"/>
                                        <p:tgtEl>
                                          <p:spTgt spid="819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205"/>
                                        </p:tgtEl>
                                        <p:attrNameLst>
                                          <p:attrName>style.visibility</p:attrName>
                                        </p:attrNameLst>
                                      </p:cBhvr>
                                      <p:to>
                                        <p:strVal val="visible"/>
                                      </p:to>
                                    </p:set>
                                    <p:animEffect transition="in" filter="fade">
                                      <p:cBhvr>
                                        <p:cTn id="17" dur="500"/>
                                        <p:tgtEl>
                                          <p:spTgt spid="820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203"/>
                                        </p:tgtEl>
                                        <p:attrNameLst>
                                          <p:attrName>style.visibility</p:attrName>
                                        </p:attrNameLst>
                                      </p:cBhvr>
                                      <p:to>
                                        <p:strVal val="visible"/>
                                      </p:to>
                                    </p:set>
                                    <p:animEffect transition="in" filter="fade">
                                      <p:cBhvr>
                                        <p:cTn id="22" dur="500"/>
                                        <p:tgtEl>
                                          <p:spTgt spid="820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204"/>
                                        </p:tgtEl>
                                        <p:attrNameLst>
                                          <p:attrName>style.visibility</p:attrName>
                                        </p:attrNameLst>
                                      </p:cBhvr>
                                      <p:to>
                                        <p:strVal val="visible"/>
                                      </p:to>
                                    </p:set>
                                    <p:animEffect transition="in" filter="fade">
                                      <p:cBhvr>
                                        <p:cTn id="27" dur="500"/>
                                        <p:tgtEl>
                                          <p:spTgt spid="820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8197"/>
                                        </p:tgtEl>
                                        <p:attrNameLst>
                                          <p:attrName>style.visibility</p:attrName>
                                        </p:attrNameLst>
                                      </p:cBhvr>
                                      <p:to>
                                        <p:strVal val="visible"/>
                                      </p:to>
                                    </p:set>
                                    <p:animEffect transition="in" filter="fade">
                                      <p:cBhvr>
                                        <p:cTn id="32" dur="500"/>
                                        <p:tgtEl>
                                          <p:spTgt spid="8197"/>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199"/>
                                        </p:tgtEl>
                                        <p:attrNameLst>
                                          <p:attrName>style.visibility</p:attrName>
                                        </p:attrNameLst>
                                      </p:cBhvr>
                                      <p:to>
                                        <p:strVal val="visible"/>
                                      </p:to>
                                    </p:set>
                                    <p:animEffect transition="in" filter="fade">
                                      <p:cBhvr>
                                        <p:cTn id="37" dur="500"/>
                                        <p:tgtEl>
                                          <p:spTgt spid="8199"/>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198"/>
                                        </p:tgtEl>
                                        <p:attrNameLst>
                                          <p:attrName>style.visibility</p:attrName>
                                        </p:attrNameLst>
                                      </p:cBhvr>
                                      <p:to>
                                        <p:strVal val="visible"/>
                                      </p:to>
                                    </p:set>
                                    <p:animEffect transition="in" filter="fade">
                                      <p:cBhvr>
                                        <p:cTn id="42" dur="500"/>
                                        <p:tgtEl>
                                          <p:spTgt spid="8198"/>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200"/>
                                        </p:tgtEl>
                                        <p:attrNameLst>
                                          <p:attrName>style.visibility</p:attrName>
                                        </p:attrNameLst>
                                      </p:cBhvr>
                                      <p:to>
                                        <p:strVal val="visible"/>
                                      </p:to>
                                    </p:set>
                                    <p:animEffect transition="in" filter="fade">
                                      <p:cBhvr>
                                        <p:cTn id="47" dur="500"/>
                                        <p:tgtEl>
                                          <p:spTgt spid="8200"/>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8202"/>
                                        </p:tgtEl>
                                        <p:attrNameLst>
                                          <p:attrName>style.visibility</p:attrName>
                                        </p:attrNameLst>
                                      </p:cBhvr>
                                      <p:to>
                                        <p:strVal val="visible"/>
                                      </p:to>
                                    </p:set>
                                    <p:animEffect transition="in" filter="fade">
                                      <p:cBhvr>
                                        <p:cTn id="52" dur="500"/>
                                        <p:tgtEl>
                                          <p:spTgt spid="8202"/>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8201"/>
                                        </p:tgtEl>
                                        <p:attrNameLst>
                                          <p:attrName>style.visibility</p:attrName>
                                        </p:attrNameLst>
                                      </p:cBhvr>
                                      <p:to>
                                        <p:strVal val="visible"/>
                                      </p:to>
                                    </p:set>
                                    <p:animEffect transition="in" filter="fade">
                                      <p:cBhvr>
                                        <p:cTn id="57" dur="500"/>
                                        <p:tgtEl>
                                          <p:spTgt spid="8201"/>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0" presetClass="entr" presetSubtype="0" fill="hold" nodeType="clickEffect">
                                  <p:stCondLst>
                                    <p:cond delay="0"/>
                                  </p:stCondLst>
                                  <p:childTnLst>
                                    <p:set>
                                      <p:cBhvr>
                                        <p:cTn id="61" dur="1" fill="hold">
                                          <p:stCondLst>
                                            <p:cond delay="0"/>
                                          </p:stCondLst>
                                        </p:cTn>
                                        <p:tgtEl>
                                          <p:spTgt spid="8219"/>
                                        </p:tgtEl>
                                        <p:attrNameLst>
                                          <p:attrName>style.visibility</p:attrName>
                                        </p:attrNameLst>
                                      </p:cBhvr>
                                      <p:to>
                                        <p:strVal val="visible"/>
                                      </p:to>
                                    </p:set>
                                    <p:animEffect transition="in" filter="fade">
                                      <p:cBhvr>
                                        <p:cTn id="62" dur="500"/>
                                        <p:tgtEl>
                                          <p:spTgt spid="8219"/>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10" presetClass="entr" presetSubtype="0" fill="hold" nodeType="clickEffect">
                                  <p:stCondLst>
                                    <p:cond delay="0"/>
                                  </p:stCondLst>
                                  <p:childTnLst>
                                    <p:set>
                                      <p:cBhvr>
                                        <p:cTn id="66" dur="1" fill="hold">
                                          <p:stCondLst>
                                            <p:cond delay="0"/>
                                          </p:stCondLst>
                                        </p:cTn>
                                        <p:tgtEl>
                                          <p:spTgt spid="8218"/>
                                        </p:tgtEl>
                                        <p:attrNameLst>
                                          <p:attrName>style.visibility</p:attrName>
                                        </p:attrNameLst>
                                      </p:cBhvr>
                                      <p:to>
                                        <p:strVal val="visible"/>
                                      </p:to>
                                    </p:set>
                                    <p:animEffect transition="in" filter="fade">
                                      <p:cBhvr>
                                        <p:cTn id="67" dur="500"/>
                                        <p:tgtEl>
                                          <p:spTgt spid="8218"/>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10" presetClass="entr" presetSubtype="0" fill="hold" nodeType="clickEffect">
                                  <p:stCondLst>
                                    <p:cond delay="0"/>
                                  </p:stCondLst>
                                  <p:childTnLst>
                                    <p:set>
                                      <p:cBhvr>
                                        <p:cTn id="71" dur="1" fill="hold">
                                          <p:stCondLst>
                                            <p:cond delay="0"/>
                                          </p:stCondLst>
                                        </p:cTn>
                                        <p:tgtEl>
                                          <p:spTgt spid="8216"/>
                                        </p:tgtEl>
                                        <p:attrNameLst>
                                          <p:attrName>style.visibility</p:attrName>
                                        </p:attrNameLst>
                                      </p:cBhvr>
                                      <p:to>
                                        <p:strVal val="visible"/>
                                      </p:to>
                                    </p:set>
                                    <p:animEffect transition="in" filter="fade">
                                      <p:cBhvr>
                                        <p:cTn id="72" dur="500"/>
                                        <p:tgtEl>
                                          <p:spTgt spid="8216"/>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10" presetClass="entr" presetSubtype="0" fill="hold" nodeType="clickEffect">
                                  <p:stCondLst>
                                    <p:cond delay="0"/>
                                  </p:stCondLst>
                                  <p:childTnLst>
                                    <p:set>
                                      <p:cBhvr>
                                        <p:cTn id="76" dur="1" fill="hold">
                                          <p:stCondLst>
                                            <p:cond delay="0"/>
                                          </p:stCondLst>
                                        </p:cTn>
                                        <p:tgtEl>
                                          <p:spTgt spid="8217"/>
                                        </p:tgtEl>
                                        <p:attrNameLst>
                                          <p:attrName>style.visibility</p:attrName>
                                        </p:attrNameLst>
                                      </p:cBhvr>
                                      <p:to>
                                        <p:strVal val="visible"/>
                                      </p:to>
                                    </p:set>
                                    <p:animEffect transition="in" filter="fade">
                                      <p:cBhvr>
                                        <p:cTn id="77" dur="500"/>
                                        <p:tgtEl>
                                          <p:spTgt spid="8217"/>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10" presetClass="entr" presetSubtype="0" fill="hold" nodeType="clickEffect">
                                  <p:stCondLst>
                                    <p:cond delay="0"/>
                                  </p:stCondLst>
                                  <p:childTnLst>
                                    <p:set>
                                      <p:cBhvr>
                                        <p:cTn id="81" dur="1" fill="hold">
                                          <p:stCondLst>
                                            <p:cond delay="0"/>
                                          </p:stCondLst>
                                        </p:cTn>
                                        <p:tgtEl>
                                          <p:spTgt spid="8220"/>
                                        </p:tgtEl>
                                        <p:attrNameLst>
                                          <p:attrName>style.visibility</p:attrName>
                                        </p:attrNameLst>
                                      </p:cBhvr>
                                      <p:to>
                                        <p:strVal val="visible"/>
                                      </p:to>
                                    </p:set>
                                    <p:animEffect transition="in" filter="fade">
                                      <p:cBhvr>
                                        <p:cTn id="82" dur="500"/>
                                        <p:tgtEl>
                                          <p:spTgt spid="8220"/>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10" presetClass="entr" presetSubtype="0" fill="hold" nodeType="clickEffect">
                                  <p:stCondLst>
                                    <p:cond delay="0"/>
                                  </p:stCondLst>
                                  <p:childTnLst>
                                    <p:set>
                                      <p:cBhvr>
                                        <p:cTn id="86" dur="1" fill="hold">
                                          <p:stCondLst>
                                            <p:cond delay="0"/>
                                          </p:stCondLst>
                                        </p:cTn>
                                        <p:tgtEl>
                                          <p:spTgt spid="8221"/>
                                        </p:tgtEl>
                                        <p:attrNameLst>
                                          <p:attrName>style.visibility</p:attrName>
                                        </p:attrNameLst>
                                      </p:cBhvr>
                                      <p:to>
                                        <p:strVal val="visible"/>
                                      </p:to>
                                    </p:set>
                                    <p:animEffect transition="in" filter="fade">
                                      <p:cBhvr>
                                        <p:cTn id="87" dur="1000"/>
                                        <p:tgtEl>
                                          <p:spTgt spid="8221"/>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10" presetClass="entr" presetSubtype="0" fill="hold" nodeType="clickEffect">
                                  <p:stCondLst>
                                    <p:cond delay="0"/>
                                  </p:stCondLst>
                                  <p:childTnLst>
                                    <p:set>
                                      <p:cBhvr>
                                        <p:cTn id="91" dur="1" fill="hold">
                                          <p:stCondLst>
                                            <p:cond delay="0"/>
                                          </p:stCondLst>
                                        </p:cTn>
                                        <p:tgtEl>
                                          <p:spTgt spid="8206"/>
                                        </p:tgtEl>
                                        <p:attrNameLst>
                                          <p:attrName>style.visibility</p:attrName>
                                        </p:attrNameLst>
                                      </p:cBhvr>
                                      <p:to>
                                        <p:strVal val="visible"/>
                                      </p:to>
                                    </p:set>
                                    <p:animEffect transition="in" filter="fade">
                                      <p:cBhvr>
                                        <p:cTn id="92" dur="1000"/>
                                        <p:tgtEl>
                                          <p:spTgt spid="8206"/>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8207"/>
                                        </p:tgtEl>
                                        <p:attrNameLst>
                                          <p:attrName>style.visibility</p:attrName>
                                        </p:attrNameLst>
                                      </p:cBhvr>
                                      <p:to>
                                        <p:strVal val="visible"/>
                                      </p:to>
                                    </p:set>
                                    <p:animEffect transition="in" filter="fade">
                                      <p:cBhvr>
                                        <p:cTn id="97" dur="1000"/>
                                        <p:tgtEl>
                                          <p:spTgt spid="8207"/>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8208"/>
                                        </p:tgtEl>
                                        <p:attrNameLst>
                                          <p:attrName>style.visibility</p:attrName>
                                        </p:attrNameLst>
                                      </p:cBhvr>
                                      <p:to>
                                        <p:strVal val="visible"/>
                                      </p:to>
                                    </p:set>
                                    <p:animEffect transition="in" filter="fade">
                                      <p:cBhvr>
                                        <p:cTn id="102" dur="1000"/>
                                        <p:tgtEl>
                                          <p:spTgt spid="8208"/>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10" presetClass="entr" presetSubtype="0" fill="hold" nodeType="clickEffect">
                                  <p:stCondLst>
                                    <p:cond delay="0"/>
                                  </p:stCondLst>
                                  <p:childTnLst>
                                    <p:set>
                                      <p:cBhvr>
                                        <p:cTn id="106" dur="1" fill="hold">
                                          <p:stCondLst>
                                            <p:cond delay="0"/>
                                          </p:stCondLst>
                                        </p:cTn>
                                        <p:tgtEl>
                                          <p:spTgt spid="10"/>
                                        </p:tgtEl>
                                        <p:attrNameLst>
                                          <p:attrName>style.visibility</p:attrName>
                                        </p:attrNameLst>
                                      </p:cBhvr>
                                      <p:to>
                                        <p:strVal val="visible"/>
                                      </p:to>
                                    </p:set>
                                    <p:animEffect transition="in" filter="fade">
                                      <p:cBhvr>
                                        <p:cTn id="107" dur="500"/>
                                        <p:tgtEl>
                                          <p:spTgt spid="10"/>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10" presetClass="exit" presetSubtype="0" fill="hold" nodeType="clickEffect">
                                  <p:stCondLst>
                                    <p:cond delay="0"/>
                                  </p:stCondLst>
                                  <p:childTnLst>
                                    <p:animEffect transition="out" filter="fade">
                                      <p:cBhvr>
                                        <p:cTn id="111" dur="500"/>
                                        <p:tgtEl>
                                          <p:spTgt spid="10"/>
                                        </p:tgtEl>
                                      </p:cBhvr>
                                    </p:animEffect>
                                    <p:set>
                                      <p:cBhvr>
                                        <p:cTn id="112" dur="1" fill="hold">
                                          <p:stCondLst>
                                            <p:cond delay="499"/>
                                          </p:stCondLst>
                                        </p:cTn>
                                        <p:tgtEl>
                                          <p:spTgt spid="10"/>
                                        </p:tgtEl>
                                        <p:attrNameLst>
                                          <p:attrName>style.visibility</p:attrName>
                                        </p:attrNameLst>
                                      </p:cBhvr>
                                      <p:to>
                                        <p:strVal val="hidden"/>
                                      </p:to>
                                    </p:set>
                                  </p:childTnLst>
                                </p:cTn>
                              </p:par>
                              <p:par>
                                <p:cTn id="113" presetID="10" presetClass="entr" presetSubtype="0" fill="hold" nodeType="withEffect">
                                  <p:stCondLst>
                                    <p:cond delay="0"/>
                                  </p:stCondLst>
                                  <p:childTnLst>
                                    <p:set>
                                      <p:cBhvr>
                                        <p:cTn id="114" dur="1" fill="hold">
                                          <p:stCondLst>
                                            <p:cond delay="0"/>
                                          </p:stCondLst>
                                        </p:cTn>
                                        <p:tgtEl>
                                          <p:spTgt spid="11"/>
                                        </p:tgtEl>
                                        <p:attrNameLst>
                                          <p:attrName>style.visibility</p:attrName>
                                        </p:attrNameLst>
                                      </p:cBhvr>
                                      <p:to>
                                        <p:strVal val="visible"/>
                                      </p:to>
                                    </p:set>
                                    <p:animEffect transition="in" filter="fade">
                                      <p:cBhvr>
                                        <p:cTn id="115" dur="500"/>
                                        <p:tgtEl>
                                          <p:spTgt spid="11"/>
                                        </p:tgtEl>
                                      </p:cBhvr>
                                    </p:animEffect>
                                  </p:childTnLst>
                                </p:cTn>
                              </p:par>
                            </p:childTnLst>
                          </p:cTn>
                        </p:par>
                      </p:childTnLst>
                    </p:cTn>
                  </p:par>
                  <p:par>
                    <p:cTn id="116" fill="hold" nodeType="clickPar">
                      <p:stCondLst>
                        <p:cond delay="indefinite"/>
                      </p:stCondLst>
                      <p:childTnLst>
                        <p:par>
                          <p:cTn id="117" fill="hold" nodeType="withGroup">
                            <p:stCondLst>
                              <p:cond delay="0"/>
                            </p:stCondLst>
                            <p:childTnLst>
                              <p:par>
                                <p:cTn id="118" presetID="10" presetClass="entr" presetSubtype="0" fill="hold" nodeType="clickEffect">
                                  <p:stCondLst>
                                    <p:cond delay="0"/>
                                  </p:stCondLst>
                                  <p:childTnLst>
                                    <p:set>
                                      <p:cBhvr>
                                        <p:cTn id="119" dur="1" fill="hold">
                                          <p:stCondLst>
                                            <p:cond delay="0"/>
                                          </p:stCondLst>
                                        </p:cTn>
                                        <p:tgtEl>
                                          <p:spTgt spid="8235"/>
                                        </p:tgtEl>
                                        <p:attrNameLst>
                                          <p:attrName>style.visibility</p:attrName>
                                        </p:attrNameLst>
                                      </p:cBhvr>
                                      <p:to>
                                        <p:strVal val="visible"/>
                                      </p:to>
                                    </p:set>
                                    <p:animEffect transition="in" filter="fade">
                                      <p:cBhvr>
                                        <p:cTn id="120" dur="500"/>
                                        <p:tgtEl>
                                          <p:spTgt spid="8235"/>
                                        </p:tgtEl>
                                      </p:cBhvr>
                                    </p:animEffect>
                                  </p:childTnLst>
                                </p:cTn>
                              </p:par>
                              <p:par>
                                <p:cTn id="121" presetID="10" presetClass="exit" presetSubtype="0" fill="hold" nodeType="withEffect">
                                  <p:stCondLst>
                                    <p:cond delay="0"/>
                                  </p:stCondLst>
                                  <p:childTnLst>
                                    <p:animEffect transition="out" filter="fade">
                                      <p:cBhvr>
                                        <p:cTn id="122" dur="500"/>
                                        <p:tgtEl>
                                          <p:spTgt spid="11"/>
                                        </p:tgtEl>
                                      </p:cBhvr>
                                    </p:animEffect>
                                    <p:set>
                                      <p:cBhvr>
                                        <p:cTn id="123" dur="1" fill="hold">
                                          <p:stCondLst>
                                            <p:cond delay="499"/>
                                          </p:stCondLst>
                                        </p:cTn>
                                        <p:tgtEl>
                                          <p:spTgt spid="11"/>
                                        </p:tgtEl>
                                        <p:attrNameLst>
                                          <p:attrName>style.visibility</p:attrName>
                                        </p:attrNameLst>
                                      </p:cBhvr>
                                      <p:to>
                                        <p:strVal val="hidden"/>
                                      </p:to>
                                    </p:set>
                                  </p:childTnLst>
                                </p:cTn>
                              </p:par>
                              <p:par>
                                <p:cTn id="124" presetID="10" presetClass="entr" presetSubtype="0" fill="hold" nodeType="withEffect">
                                  <p:stCondLst>
                                    <p:cond delay="0"/>
                                  </p:stCondLst>
                                  <p:childTnLst>
                                    <p:set>
                                      <p:cBhvr>
                                        <p:cTn id="125" dur="1" fill="hold">
                                          <p:stCondLst>
                                            <p:cond delay="0"/>
                                          </p:stCondLst>
                                        </p:cTn>
                                        <p:tgtEl>
                                          <p:spTgt spid="2"/>
                                        </p:tgtEl>
                                        <p:attrNameLst>
                                          <p:attrName>style.visibility</p:attrName>
                                        </p:attrNameLst>
                                      </p:cBhvr>
                                      <p:to>
                                        <p:strVal val="visible"/>
                                      </p:to>
                                    </p:set>
                                    <p:animEffect transition="in" filter="fade">
                                      <p:cBhvr>
                                        <p:cTn id="126" dur="500"/>
                                        <p:tgtEl>
                                          <p:spTgt spid="2"/>
                                        </p:tgtEl>
                                      </p:cBhvr>
                                    </p:animEffect>
                                  </p:childTnLst>
                                </p:cTn>
                              </p:par>
                              <p:par>
                                <p:cTn id="127" presetID="10" presetClass="entr" presetSubtype="0" fill="hold" nodeType="withEffect">
                                  <p:stCondLst>
                                    <p:cond delay="0"/>
                                  </p:stCondLst>
                                  <p:childTnLst>
                                    <p:set>
                                      <p:cBhvr>
                                        <p:cTn id="128" dur="1" fill="hold">
                                          <p:stCondLst>
                                            <p:cond delay="0"/>
                                          </p:stCondLst>
                                        </p:cTn>
                                        <p:tgtEl>
                                          <p:spTgt spid="8225"/>
                                        </p:tgtEl>
                                        <p:attrNameLst>
                                          <p:attrName>style.visibility</p:attrName>
                                        </p:attrNameLst>
                                      </p:cBhvr>
                                      <p:to>
                                        <p:strVal val="visible"/>
                                      </p:to>
                                    </p:set>
                                    <p:animEffect transition="in" filter="fade">
                                      <p:cBhvr>
                                        <p:cTn id="129" dur="1000"/>
                                        <p:tgtEl>
                                          <p:spTgt spid="8225"/>
                                        </p:tgtEl>
                                      </p:cBhvr>
                                    </p:animEffect>
                                  </p:childTnLst>
                                </p:cTn>
                              </p:par>
                            </p:childTnLst>
                          </p:cTn>
                        </p:par>
                      </p:childTnLst>
                    </p:cTn>
                  </p:par>
                  <p:par>
                    <p:cTn id="130" fill="hold" nodeType="clickPar">
                      <p:stCondLst>
                        <p:cond delay="indefinite"/>
                      </p:stCondLst>
                      <p:childTnLst>
                        <p:par>
                          <p:cTn id="131" fill="hold" nodeType="withGroup">
                            <p:stCondLst>
                              <p:cond delay="0"/>
                            </p:stCondLst>
                            <p:childTnLst>
                              <p:par>
                                <p:cTn id="132" presetID="10" presetClass="entr" presetSubtype="0" fill="hold" nodeType="clickEffect">
                                  <p:stCondLst>
                                    <p:cond delay="0"/>
                                  </p:stCondLst>
                                  <p:childTnLst>
                                    <p:set>
                                      <p:cBhvr>
                                        <p:cTn id="133" dur="1" fill="hold">
                                          <p:stCondLst>
                                            <p:cond delay="0"/>
                                          </p:stCondLst>
                                        </p:cTn>
                                        <p:tgtEl>
                                          <p:spTgt spid="8209"/>
                                        </p:tgtEl>
                                        <p:attrNameLst>
                                          <p:attrName>style.visibility</p:attrName>
                                        </p:attrNameLst>
                                      </p:cBhvr>
                                      <p:to>
                                        <p:strVal val="visible"/>
                                      </p:to>
                                    </p:set>
                                    <p:animEffect transition="in" filter="fade">
                                      <p:cBhvr>
                                        <p:cTn id="134" dur="1000"/>
                                        <p:tgtEl>
                                          <p:spTgt spid="8209"/>
                                        </p:tgtEl>
                                      </p:cBhvr>
                                    </p:animEffect>
                                  </p:childTnLst>
                                </p:cTn>
                              </p:par>
                            </p:childTnLst>
                          </p:cTn>
                        </p:par>
                      </p:childTnLst>
                    </p:cTn>
                  </p:par>
                  <p:par>
                    <p:cTn id="135" fill="hold" nodeType="clickPar">
                      <p:stCondLst>
                        <p:cond delay="indefinite"/>
                      </p:stCondLst>
                      <p:childTnLst>
                        <p:par>
                          <p:cTn id="136" fill="hold" nodeType="withGroup">
                            <p:stCondLst>
                              <p:cond delay="0"/>
                            </p:stCondLst>
                            <p:childTnLst>
                              <p:par>
                                <p:cTn id="137" presetID="10" presetClass="entr" presetSubtype="0" fill="hold" nodeType="clickEffect">
                                  <p:stCondLst>
                                    <p:cond delay="0"/>
                                  </p:stCondLst>
                                  <p:childTnLst>
                                    <p:set>
                                      <p:cBhvr>
                                        <p:cTn id="138" dur="1" fill="hold">
                                          <p:stCondLst>
                                            <p:cond delay="0"/>
                                          </p:stCondLst>
                                        </p:cTn>
                                        <p:tgtEl>
                                          <p:spTgt spid="8210"/>
                                        </p:tgtEl>
                                        <p:attrNameLst>
                                          <p:attrName>style.visibility</p:attrName>
                                        </p:attrNameLst>
                                      </p:cBhvr>
                                      <p:to>
                                        <p:strVal val="visible"/>
                                      </p:to>
                                    </p:set>
                                    <p:animEffect transition="in" filter="fade">
                                      <p:cBhvr>
                                        <p:cTn id="139" dur="1000"/>
                                        <p:tgtEl>
                                          <p:spTgt spid="8210"/>
                                        </p:tgtEl>
                                      </p:cBhvr>
                                    </p:animEffect>
                                  </p:childTnLst>
                                </p:cTn>
                              </p:par>
                            </p:childTnLst>
                          </p:cTn>
                        </p:par>
                      </p:childTnLst>
                    </p:cTn>
                  </p:par>
                  <p:par>
                    <p:cTn id="140" fill="hold" nodeType="clickPar">
                      <p:stCondLst>
                        <p:cond delay="indefinite"/>
                      </p:stCondLst>
                      <p:childTnLst>
                        <p:par>
                          <p:cTn id="141" fill="hold" nodeType="withGroup">
                            <p:stCondLst>
                              <p:cond delay="0"/>
                            </p:stCondLst>
                            <p:childTnLst>
                              <p:par>
                                <p:cTn id="142" presetID="10" presetClass="entr" presetSubtype="0" fill="hold" nodeType="clickEffect">
                                  <p:stCondLst>
                                    <p:cond delay="0"/>
                                  </p:stCondLst>
                                  <p:childTnLst>
                                    <p:set>
                                      <p:cBhvr>
                                        <p:cTn id="143" dur="1" fill="hold">
                                          <p:stCondLst>
                                            <p:cond delay="0"/>
                                          </p:stCondLst>
                                        </p:cTn>
                                        <p:tgtEl>
                                          <p:spTgt spid="8236"/>
                                        </p:tgtEl>
                                        <p:attrNameLst>
                                          <p:attrName>style.visibility</p:attrName>
                                        </p:attrNameLst>
                                      </p:cBhvr>
                                      <p:to>
                                        <p:strVal val="visible"/>
                                      </p:to>
                                    </p:set>
                                    <p:animEffect transition="in" filter="fade">
                                      <p:cBhvr>
                                        <p:cTn id="144" dur="1000"/>
                                        <p:tgtEl>
                                          <p:spTgt spid="8236"/>
                                        </p:tgtEl>
                                      </p:cBhvr>
                                    </p:animEffect>
                                  </p:childTnLst>
                                </p:cTn>
                              </p:par>
                            </p:childTnLst>
                          </p:cTn>
                        </p:par>
                      </p:childTnLst>
                    </p:cTn>
                  </p:par>
                  <p:par>
                    <p:cTn id="145" fill="hold" nodeType="clickPar">
                      <p:stCondLst>
                        <p:cond delay="indefinite"/>
                      </p:stCondLst>
                      <p:childTnLst>
                        <p:par>
                          <p:cTn id="146" fill="hold" nodeType="withGroup">
                            <p:stCondLst>
                              <p:cond delay="0"/>
                            </p:stCondLst>
                            <p:childTnLst>
                              <p:par>
                                <p:cTn id="147" presetID="10" presetClass="entr" presetSubtype="0" fill="hold" nodeType="clickEffect">
                                  <p:stCondLst>
                                    <p:cond delay="0"/>
                                  </p:stCondLst>
                                  <p:childTnLst>
                                    <p:set>
                                      <p:cBhvr>
                                        <p:cTn id="148" dur="1" fill="hold">
                                          <p:stCondLst>
                                            <p:cond delay="0"/>
                                          </p:stCondLst>
                                        </p:cTn>
                                        <p:tgtEl>
                                          <p:spTgt spid="8211"/>
                                        </p:tgtEl>
                                        <p:attrNameLst>
                                          <p:attrName>style.visibility</p:attrName>
                                        </p:attrNameLst>
                                      </p:cBhvr>
                                      <p:to>
                                        <p:strVal val="visible"/>
                                      </p:to>
                                    </p:set>
                                    <p:animEffect transition="in" filter="fade">
                                      <p:cBhvr>
                                        <p:cTn id="149" dur="1000"/>
                                        <p:tgtEl>
                                          <p:spTgt spid="8211"/>
                                        </p:tgtEl>
                                      </p:cBhvr>
                                    </p:animEffect>
                                  </p:childTnLst>
                                </p:cTn>
                              </p:par>
                            </p:childTnLst>
                          </p:cTn>
                        </p:par>
                      </p:childTnLst>
                    </p:cTn>
                  </p:par>
                  <p:par>
                    <p:cTn id="150" fill="hold" nodeType="clickPar">
                      <p:stCondLst>
                        <p:cond delay="indefinite"/>
                      </p:stCondLst>
                      <p:childTnLst>
                        <p:par>
                          <p:cTn id="151" fill="hold" nodeType="withGroup">
                            <p:stCondLst>
                              <p:cond delay="0"/>
                            </p:stCondLst>
                            <p:childTnLst>
                              <p:par>
                                <p:cTn id="152" presetID="10" presetClass="entr" presetSubtype="0" fill="hold" nodeType="clickEffect">
                                  <p:stCondLst>
                                    <p:cond delay="0"/>
                                  </p:stCondLst>
                                  <p:childTnLst>
                                    <p:set>
                                      <p:cBhvr>
                                        <p:cTn id="153" dur="1" fill="hold">
                                          <p:stCondLst>
                                            <p:cond delay="0"/>
                                          </p:stCondLst>
                                        </p:cTn>
                                        <p:tgtEl>
                                          <p:spTgt spid="8227"/>
                                        </p:tgtEl>
                                        <p:attrNameLst>
                                          <p:attrName>style.visibility</p:attrName>
                                        </p:attrNameLst>
                                      </p:cBhvr>
                                      <p:to>
                                        <p:strVal val="visible"/>
                                      </p:to>
                                    </p:set>
                                    <p:animEffect transition="in" filter="fade">
                                      <p:cBhvr>
                                        <p:cTn id="154" dur="1000"/>
                                        <p:tgtEl>
                                          <p:spTgt spid="8227"/>
                                        </p:tgtEl>
                                      </p:cBhvr>
                                    </p:animEffect>
                                  </p:childTnLst>
                                </p:cTn>
                              </p:par>
                              <p:par>
                                <p:cTn id="155" presetID="10" presetClass="entr" presetSubtype="0" fill="hold" nodeType="withEffect">
                                  <p:stCondLst>
                                    <p:cond delay="0"/>
                                  </p:stCondLst>
                                  <p:childTnLst>
                                    <p:set>
                                      <p:cBhvr>
                                        <p:cTn id="156" dur="1" fill="hold">
                                          <p:stCondLst>
                                            <p:cond delay="0"/>
                                          </p:stCondLst>
                                        </p:cTn>
                                        <p:tgtEl>
                                          <p:spTgt spid="3"/>
                                        </p:tgtEl>
                                        <p:attrNameLst>
                                          <p:attrName>style.visibility</p:attrName>
                                        </p:attrNameLst>
                                      </p:cBhvr>
                                      <p:to>
                                        <p:strVal val="visible"/>
                                      </p:to>
                                    </p:set>
                                    <p:animEffect transition="in" filter="fade">
                                      <p:cBhvr>
                                        <p:cTn id="157" dur="500"/>
                                        <p:tgtEl>
                                          <p:spTgt spid="3"/>
                                        </p:tgtEl>
                                      </p:cBhvr>
                                    </p:animEffect>
                                  </p:childTnLst>
                                </p:cTn>
                              </p:par>
                              <p:par>
                                <p:cTn id="158" presetID="10" presetClass="exit" presetSubtype="0" fill="hold" nodeType="withEffect">
                                  <p:stCondLst>
                                    <p:cond delay="0"/>
                                  </p:stCondLst>
                                  <p:childTnLst>
                                    <p:animEffect transition="out" filter="fade">
                                      <p:cBhvr>
                                        <p:cTn id="159" dur="500"/>
                                        <p:tgtEl>
                                          <p:spTgt spid="2"/>
                                        </p:tgtEl>
                                      </p:cBhvr>
                                    </p:animEffect>
                                    <p:set>
                                      <p:cBhvr>
                                        <p:cTn id="160" dur="1" fill="hold">
                                          <p:stCondLst>
                                            <p:cond delay="499"/>
                                          </p:stCondLst>
                                        </p:cTn>
                                        <p:tgtEl>
                                          <p:spTgt spid="2"/>
                                        </p:tgtEl>
                                        <p:attrNameLst>
                                          <p:attrName>style.visibility</p:attrName>
                                        </p:attrNameLst>
                                      </p:cBhvr>
                                      <p:to>
                                        <p:strVal val="hidden"/>
                                      </p:to>
                                    </p:set>
                                  </p:childTnLst>
                                </p:cTn>
                              </p:par>
                              <p:par>
                                <p:cTn id="161" presetID="10" presetClass="entr" presetSubtype="0" fill="hold" grpId="0" nodeType="withEffect">
                                  <p:stCondLst>
                                    <p:cond delay="0"/>
                                  </p:stCondLst>
                                  <p:childTnLst>
                                    <p:set>
                                      <p:cBhvr>
                                        <p:cTn id="162" dur="1" fill="hold">
                                          <p:stCondLst>
                                            <p:cond delay="0"/>
                                          </p:stCondLst>
                                        </p:cTn>
                                        <p:tgtEl>
                                          <p:spTgt spid="8226"/>
                                        </p:tgtEl>
                                        <p:attrNameLst>
                                          <p:attrName>style.visibility</p:attrName>
                                        </p:attrNameLst>
                                      </p:cBhvr>
                                      <p:to>
                                        <p:strVal val="visible"/>
                                      </p:to>
                                    </p:set>
                                    <p:animEffect transition="in" filter="fade">
                                      <p:cBhvr>
                                        <p:cTn id="163" dur="500"/>
                                        <p:tgtEl>
                                          <p:spTgt spid="8226"/>
                                        </p:tgtEl>
                                      </p:cBhvr>
                                    </p:animEffect>
                                  </p:childTnLst>
                                </p:cTn>
                              </p:par>
                              <p:par>
                                <p:cTn id="164" presetID="10" presetClass="entr" presetSubtype="0" fill="hold" nodeType="withEffect">
                                  <p:stCondLst>
                                    <p:cond delay="0"/>
                                  </p:stCondLst>
                                  <p:childTnLst>
                                    <p:set>
                                      <p:cBhvr>
                                        <p:cTn id="165" dur="1" fill="hold">
                                          <p:stCondLst>
                                            <p:cond delay="0"/>
                                          </p:stCondLst>
                                        </p:cTn>
                                        <p:tgtEl>
                                          <p:spTgt spid="8228"/>
                                        </p:tgtEl>
                                        <p:attrNameLst>
                                          <p:attrName>style.visibility</p:attrName>
                                        </p:attrNameLst>
                                      </p:cBhvr>
                                      <p:to>
                                        <p:strVal val="visible"/>
                                      </p:to>
                                    </p:set>
                                    <p:animEffect transition="in" filter="fade">
                                      <p:cBhvr>
                                        <p:cTn id="166" dur="1000"/>
                                        <p:tgtEl>
                                          <p:spTgt spid="8228"/>
                                        </p:tgtEl>
                                      </p:cBhvr>
                                    </p:animEffect>
                                  </p:childTnLst>
                                </p:cTn>
                              </p:par>
                            </p:childTnLst>
                          </p:cTn>
                        </p:par>
                      </p:childTnLst>
                    </p:cTn>
                  </p:par>
                  <p:par>
                    <p:cTn id="167" fill="hold" nodeType="clickPar">
                      <p:stCondLst>
                        <p:cond delay="indefinite"/>
                      </p:stCondLst>
                      <p:childTnLst>
                        <p:par>
                          <p:cTn id="168" fill="hold" nodeType="withGroup">
                            <p:stCondLst>
                              <p:cond delay="0"/>
                            </p:stCondLst>
                            <p:childTnLst>
                              <p:par>
                                <p:cTn id="169" presetID="10" presetClass="entr" presetSubtype="0" fill="hold" nodeType="clickEffect">
                                  <p:stCondLst>
                                    <p:cond delay="0"/>
                                  </p:stCondLst>
                                  <p:childTnLst>
                                    <p:set>
                                      <p:cBhvr>
                                        <p:cTn id="170" dur="1" fill="hold">
                                          <p:stCondLst>
                                            <p:cond delay="0"/>
                                          </p:stCondLst>
                                        </p:cTn>
                                        <p:tgtEl>
                                          <p:spTgt spid="8222"/>
                                        </p:tgtEl>
                                        <p:attrNameLst>
                                          <p:attrName>style.visibility</p:attrName>
                                        </p:attrNameLst>
                                      </p:cBhvr>
                                      <p:to>
                                        <p:strVal val="visible"/>
                                      </p:to>
                                    </p:set>
                                    <p:animEffect transition="in" filter="fade">
                                      <p:cBhvr>
                                        <p:cTn id="171" dur="1000"/>
                                        <p:tgtEl>
                                          <p:spTgt spid="8222"/>
                                        </p:tgtEl>
                                      </p:cBhvr>
                                    </p:animEffect>
                                  </p:childTnLst>
                                </p:cTn>
                              </p:par>
                            </p:childTnLst>
                          </p:cTn>
                        </p:par>
                      </p:childTnLst>
                    </p:cTn>
                  </p:par>
                  <p:par>
                    <p:cTn id="172" fill="hold" nodeType="clickPar">
                      <p:stCondLst>
                        <p:cond delay="indefinite"/>
                      </p:stCondLst>
                      <p:childTnLst>
                        <p:par>
                          <p:cTn id="173" fill="hold" nodeType="withGroup">
                            <p:stCondLst>
                              <p:cond delay="0"/>
                            </p:stCondLst>
                            <p:childTnLst>
                              <p:par>
                                <p:cTn id="174" presetID="10" presetClass="entr" presetSubtype="0" fill="hold" nodeType="clickEffect">
                                  <p:stCondLst>
                                    <p:cond delay="0"/>
                                  </p:stCondLst>
                                  <p:childTnLst>
                                    <p:set>
                                      <p:cBhvr>
                                        <p:cTn id="175" dur="1" fill="hold">
                                          <p:stCondLst>
                                            <p:cond delay="0"/>
                                          </p:stCondLst>
                                        </p:cTn>
                                        <p:tgtEl>
                                          <p:spTgt spid="8213"/>
                                        </p:tgtEl>
                                        <p:attrNameLst>
                                          <p:attrName>style.visibility</p:attrName>
                                        </p:attrNameLst>
                                      </p:cBhvr>
                                      <p:to>
                                        <p:strVal val="visible"/>
                                      </p:to>
                                    </p:set>
                                    <p:animEffect transition="in" filter="fade">
                                      <p:cBhvr>
                                        <p:cTn id="176" dur="1000"/>
                                        <p:tgtEl>
                                          <p:spTgt spid="8213"/>
                                        </p:tgtEl>
                                      </p:cBhvr>
                                    </p:animEffect>
                                  </p:childTnLst>
                                </p:cTn>
                              </p:par>
                            </p:childTnLst>
                          </p:cTn>
                        </p:par>
                      </p:childTnLst>
                    </p:cTn>
                  </p:par>
                  <p:par>
                    <p:cTn id="177" fill="hold" nodeType="clickPar">
                      <p:stCondLst>
                        <p:cond delay="indefinite"/>
                      </p:stCondLst>
                      <p:childTnLst>
                        <p:par>
                          <p:cTn id="178" fill="hold" nodeType="withGroup">
                            <p:stCondLst>
                              <p:cond delay="0"/>
                            </p:stCondLst>
                            <p:childTnLst>
                              <p:par>
                                <p:cTn id="179" presetID="10" presetClass="entr" presetSubtype="0" fill="hold" nodeType="clickEffect">
                                  <p:stCondLst>
                                    <p:cond delay="0"/>
                                  </p:stCondLst>
                                  <p:childTnLst>
                                    <p:set>
                                      <p:cBhvr>
                                        <p:cTn id="180" dur="1" fill="hold">
                                          <p:stCondLst>
                                            <p:cond delay="0"/>
                                          </p:stCondLst>
                                        </p:cTn>
                                        <p:tgtEl>
                                          <p:spTgt spid="8212"/>
                                        </p:tgtEl>
                                        <p:attrNameLst>
                                          <p:attrName>style.visibility</p:attrName>
                                        </p:attrNameLst>
                                      </p:cBhvr>
                                      <p:to>
                                        <p:strVal val="visible"/>
                                      </p:to>
                                    </p:set>
                                    <p:animEffect transition="in" filter="fade">
                                      <p:cBhvr>
                                        <p:cTn id="181" dur="1000"/>
                                        <p:tgtEl>
                                          <p:spTgt spid="8212"/>
                                        </p:tgtEl>
                                      </p:cBhvr>
                                    </p:animEffect>
                                  </p:childTnLst>
                                </p:cTn>
                              </p:par>
                            </p:childTnLst>
                          </p:cTn>
                        </p:par>
                      </p:childTnLst>
                    </p:cTn>
                  </p:par>
                  <p:par>
                    <p:cTn id="182" fill="hold" nodeType="clickPar">
                      <p:stCondLst>
                        <p:cond delay="indefinite"/>
                      </p:stCondLst>
                      <p:childTnLst>
                        <p:par>
                          <p:cTn id="183" fill="hold" nodeType="withGroup">
                            <p:stCondLst>
                              <p:cond delay="0"/>
                            </p:stCondLst>
                            <p:childTnLst>
                              <p:par>
                                <p:cTn id="184" presetID="10" presetClass="entr" presetSubtype="0" fill="hold" nodeType="clickEffect">
                                  <p:stCondLst>
                                    <p:cond delay="0"/>
                                  </p:stCondLst>
                                  <p:childTnLst>
                                    <p:set>
                                      <p:cBhvr>
                                        <p:cTn id="185" dur="1" fill="hold">
                                          <p:stCondLst>
                                            <p:cond delay="0"/>
                                          </p:stCondLst>
                                        </p:cTn>
                                        <p:tgtEl>
                                          <p:spTgt spid="8214"/>
                                        </p:tgtEl>
                                        <p:attrNameLst>
                                          <p:attrName>style.visibility</p:attrName>
                                        </p:attrNameLst>
                                      </p:cBhvr>
                                      <p:to>
                                        <p:strVal val="visible"/>
                                      </p:to>
                                    </p:set>
                                    <p:animEffect transition="in" filter="fade">
                                      <p:cBhvr>
                                        <p:cTn id="186" dur="1000"/>
                                        <p:tgtEl>
                                          <p:spTgt spid="8214"/>
                                        </p:tgtEl>
                                      </p:cBhvr>
                                    </p:animEffect>
                                  </p:childTnLst>
                                </p:cTn>
                              </p:par>
                            </p:childTnLst>
                          </p:cTn>
                        </p:par>
                      </p:childTnLst>
                    </p:cTn>
                  </p:par>
                  <p:par>
                    <p:cTn id="187" fill="hold" nodeType="clickPar">
                      <p:stCondLst>
                        <p:cond delay="indefinite"/>
                      </p:stCondLst>
                      <p:childTnLst>
                        <p:par>
                          <p:cTn id="188" fill="hold" nodeType="withGroup">
                            <p:stCondLst>
                              <p:cond delay="0"/>
                            </p:stCondLst>
                            <p:childTnLst>
                              <p:par>
                                <p:cTn id="189" presetID="10" presetClass="entr" presetSubtype="0" fill="hold" nodeType="clickEffect">
                                  <p:stCondLst>
                                    <p:cond delay="0"/>
                                  </p:stCondLst>
                                  <p:childTnLst>
                                    <p:set>
                                      <p:cBhvr>
                                        <p:cTn id="190" dur="1" fill="hold">
                                          <p:stCondLst>
                                            <p:cond delay="0"/>
                                          </p:stCondLst>
                                        </p:cTn>
                                        <p:tgtEl>
                                          <p:spTgt spid="8215"/>
                                        </p:tgtEl>
                                        <p:attrNameLst>
                                          <p:attrName>style.visibility</p:attrName>
                                        </p:attrNameLst>
                                      </p:cBhvr>
                                      <p:to>
                                        <p:strVal val="visible"/>
                                      </p:to>
                                    </p:set>
                                    <p:animEffect transition="in" filter="fade">
                                      <p:cBhvr>
                                        <p:cTn id="191" dur="1000"/>
                                        <p:tgtEl>
                                          <p:spTgt spid="8215"/>
                                        </p:tgtEl>
                                      </p:cBhvr>
                                    </p:animEffect>
                                  </p:childTnLst>
                                </p:cTn>
                              </p:par>
                            </p:childTnLst>
                          </p:cTn>
                        </p:par>
                      </p:childTnLst>
                    </p:cTn>
                  </p:par>
                  <p:par>
                    <p:cTn id="192" fill="hold" nodeType="clickPar">
                      <p:stCondLst>
                        <p:cond delay="indefinite"/>
                      </p:stCondLst>
                      <p:childTnLst>
                        <p:par>
                          <p:cTn id="193" fill="hold" nodeType="withGroup">
                            <p:stCondLst>
                              <p:cond delay="0"/>
                            </p:stCondLst>
                            <p:childTnLst>
                              <p:par>
                                <p:cTn id="194" presetID="10" presetClass="exit" presetSubtype="0" fill="hold" grpId="1" nodeType="clickEffect">
                                  <p:stCondLst>
                                    <p:cond delay="0"/>
                                  </p:stCondLst>
                                  <p:childTnLst>
                                    <p:animEffect transition="out" filter="fade">
                                      <p:cBhvr>
                                        <p:cTn id="195" dur="2000"/>
                                        <p:tgtEl>
                                          <p:spTgt spid="8226"/>
                                        </p:tgtEl>
                                      </p:cBhvr>
                                    </p:animEffect>
                                    <p:set>
                                      <p:cBhvr>
                                        <p:cTn id="196" dur="1" fill="hold">
                                          <p:stCondLst>
                                            <p:cond delay="1999"/>
                                          </p:stCondLst>
                                        </p:cTn>
                                        <p:tgtEl>
                                          <p:spTgt spid="8226"/>
                                        </p:tgtEl>
                                        <p:attrNameLst>
                                          <p:attrName>style.visibility</p:attrName>
                                        </p:attrNameLst>
                                      </p:cBhvr>
                                      <p:to>
                                        <p:strVal val="hidden"/>
                                      </p:to>
                                    </p:set>
                                  </p:childTnLst>
                                </p:cTn>
                              </p:par>
                              <p:par>
                                <p:cTn id="197" presetID="10" presetClass="entr" presetSubtype="0" fill="hold" nodeType="withEffect">
                                  <p:stCondLst>
                                    <p:cond delay="0"/>
                                  </p:stCondLst>
                                  <p:childTnLst>
                                    <p:set>
                                      <p:cBhvr>
                                        <p:cTn id="198" dur="1" fill="hold">
                                          <p:stCondLst>
                                            <p:cond delay="0"/>
                                          </p:stCondLst>
                                        </p:cTn>
                                        <p:tgtEl>
                                          <p:spTgt spid="4"/>
                                        </p:tgtEl>
                                        <p:attrNameLst>
                                          <p:attrName>style.visibility</p:attrName>
                                        </p:attrNameLst>
                                      </p:cBhvr>
                                      <p:to>
                                        <p:strVal val="visible"/>
                                      </p:to>
                                    </p:set>
                                    <p:animEffect transition="in" filter="fade">
                                      <p:cBhvr>
                                        <p:cTn id="199" dur="500"/>
                                        <p:tgtEl>
                                          <p:spTgt spid="4"/>
                                        </p:tgtEl>
                                      </p:cBhvr>
                                    </p:animEffect>
                                  </p:childTnLst>
                                </p:cTn>
                              </p:par>
                              <p:par>
                                <p:cTn id="200" presetID="10" presetClass="exit" presetSubtype="0" fill="hold" nodeType="withEffect">
                                  <p:stCondLst>
                                    <p:cond delay="0"/>
                                  </p:stCondLst>
                                  <p:childTnLst>
                                    <p:animEffect transition="out" filter="fade">
                                      <p:cBhvr>
                                        <p:cTn id="201" dur="500"/>
                                        <p:tgtEl>
                                          <p:spTgt spid="3"/>
                                        </p:tgtEl>
                                      </p:cBhvr>
                                    </p:animEffect>
                                    <p:set>
                                      <p:cBhvr>
                                        <p:cTn id="202" dur="1" fill="hold">
                                          <p:stCondLst>
                                            <p:cond delay="499"/>
                                          </p:stCondLst>
                                        </p:cTn>
                                        <p:tgtEl>
                                          <p:spTgt spid="3"/>
                                        </p:tgtEl>
                                        <p:attrNameLst>
                                          <p:attrName>style.visibility</p:attrName>
                                        </p:attrNameLst>
                                      </p:cBhvr>
                                      <p:to>
                                        <p:strVal val="hidden"/>
                                      </p:to>
                                    </p:set>
                                  </p:childTnLst>
                                </p:cTn>
                              </p:par>
                              <p:par>
                                <p:cTn id="203" presetID="10" presetClass="entr" presetSubtype="0" fill="hold" grpId="2" nodeType="withEffect">
                                  <p:stCondLst>
                                    <p:cond delay="0"/>
                                  </p:stCondLst>
                                  <p:childTnLst>
                                    <p:set>
                                      <p:cBhvr>
                                        <p:cTn id="204" dur="1" fill="hold">
                                          <p:stCondLst>
                                            <p:cond delay="0"/>
                                          </p:stCondLst>
                                        </p:cTn>
                                        <p:tgtEl>
                                          <p:spTgt spid="8226"/>
                                        </p:tgtEl>
                                        <p:attrNameLst>
                                          <p:attrName>style.visibility</p:attrName>
                                        </p:attrNameLst>
                                      </p:cBhvr>
                                      <p:to>
                                        <p:strVal val="visible"/>
                                      </p:to>
                                    </p:set>
                                    <p:animEffect transition="in" filter="fade">
                                      <p:cBhvr>
                                        <p:cTn id="205" dur="500"/>
                                        <p:tgtEl>
                                          <p:spTgt spid="82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p:bldP spid="8198" grpId="0"/>
      <p:bldP spid="8199" grpId="0"/>
      <p:bldP spid="8200" grpId="0"/>
      <p:bldP spid="8201" grpId="0"/>
      <p:bldP spid="8202" grpId="0"/>
      <p:bldP spid="8203" grpId="0"/>
      <p:bldP spid="8204" grpId="0"/>
      <p:bldP spid="8205" grpId="0"/>
      <p:bldP spid="8207" grpId="0"/>
      <p:bldP spid="8208" grpId="0" animBg="1"/>
      <p:bldP spid="8226" grpId="0" animBg="1"/>
      <p:bldP spid="8226" grpId="1" animBg="1"/>
      <p:bldP spid="8226" grpId="2"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2" descr="Emotional Temperature graph"/>
          <p:cNvPicPr>
            <a:picLocks noChangeAspect="1" noChangeArrowheads="1"/>
          </p:cNvPicPr>
          <p:nvPr/>
        </p:nvPicPr>
        <p:blipFill>
          <a:blip r:embed="rId3">
            <a:alphaModFix amt="59000"/>
            <a:extLst>
              <a:ext uri="{28A0092B-C50C-407E-A947-70E740481C1C}">
                <a14:useLocalDpi xmlns:a14="http://schemas.microsoft.com/office/drawing/2010/main" val="0"/>
              </a:ext>
            </a:extLst>
          </a:blip>
          <a:srcRect/>
          <a:stretch>
            <a:fillRect/>
          </a:stretch>
        </p:blipFill>
        <p:spPr bwMode="auto">
          <a:xfrm>
            <a:off x="609600" y="609600"/>
            <a:ext cx="8001000" cy="5738813"/>
          </a:xfrm>
          <a:prstGeom prst="rect">
            <a:avLst/>
          </a:prstGeom>
          <a:noFill/>
          <a:ln>
            <a:noFill/>
          </a:ln>
          <a:extLst>
            <a:ext uri="{909E8E84-426E-40dd-AFC4-6F175D3DCCD1}">
              <a14:hiddenFill xmlns:a14="http://schemas.microsoft.com/office/drawing/2010/main">
                <a:solidFill>
                  <a:srgbClr val="FFFFFF">
                    <a:alpha val="58823"/>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Text Box 3"/>
          <p:cNvSpPr txBox="1">
            <a:spLocks noChangeArrowheads="1"/>
          </p:cNvSpPr>
          <p:nvPr/>
        </p:nvSpPr>
        <p:spPr bwMode="auto">
          <a:xfrm>
            <a:off x="685800" y="762000"/>
            <a:ext cx="1689100" cy="519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pPr>
            <a:r>
              <a:rPr lang="en-AU" sz="2800" i="1">
                <a:latin typeface="Comic Sans MS" charset="0"/>
              </a:rPr>
              <a:t>Anyone</a:t>
            </a:r>
          </a:p>
        </p:txBody>
      </p:sp>
      <p:sp>
        <p:nvSpPr>
          <p:cNvPr id="10244" name="Text Box 4"/>
          <p:cNvSpPr txBox="1">
            <a:spLocks noChangeArrowheads="1"/>
          </p:cNvSpPr>
          <p:nvPr/>
        </p:nvSpPr>
        <p:spPr bwMode="auto">
          <a:xfrm>
            <a:off x="685800" y="5638800"/>
            <a:ext cx="457200" cy="39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AU" sz="2000">
                <a:latin typeface="Hobo Std" charset="0"/>
              </a:rPr>
              <a:t>0</a:t>
            </a:r>
            <a:endParaRPr lang="en-AU" sz="2000"/>
          </a:p>
        </p:txBody>
      </p:sp>
      <p:sp>
        <p:nvSpPr>
          <p:cNvPr id="10245" name="Text Box 5"/>
          <p:cNvSpPr txBox="1">
            <a:spLocks noChangeArrowheads="1"/>
          </p:cNvSpPr>
          <p:nvPr/>
        </p:nvSpPr>
        <p:spPr bwMode="auto">
          <a:xfrm>
            <a:off x="1524000" y="5257800"/>
            <a:ext cx="457200" cy="39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AU" sz="2000">
                <a:latin typeface="Hobo Std" charset="0"/>
              </a:rPr>
              <a:t>1</a:t>
            </a:r>
            <a:endParaRPr lang="en-AU" sz="2000"/>
          </a:p>
        </p:txBody>
      </p:sp>
      <p:sp>
        <p:nvSpPr>
          <p:cNvPr id="10246" name="Text Box 6"/>
          <p:cNvSpPr txBox="1">
            <a:spLocks noChangeArrowheads="1"/>
          </p:cNvSpPr>
          <p:nvPr/>
        </p:nvSpPr>
        <p:spPr bwMode="auto">
          <a:xfrm>
            <a:off x="2133600" y="4953000"/>
            <a:ext cx="457200" cy="39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AU" sz="2000">
                <a:latin typeface="Hobo Std" charset="0"/>
              </a:rPr>
              <a:t>2</a:t>
            </a:r>
            <a:endParaRPr lang="en-AU" sz="2000"/>
          </a:p>
        </p:txBody>
      </p:sp>
      <p:sp>
        <p:nvSpPr>
          <p:cNvPr id="10247" name="Text Box 7"/>
          <p:cNvSpPr txBox="1">
            <a:spLocks noChangeArrowheads="1"/>
          </p:cNvSpPr>
          <p:nvPr/>
        </p:nvSpPr>
        <p:spPr bwMode="auto">
          <a:xfrm>
            <a:off x="2819400" y="4495800"/>
            <a:ext cx="457200" cy="39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AU" sz="2000">
                <a:latin typeface="Hobo Std" charset="0"/>
              </a:rPr>
              <a:t>3</a:t>
            </a:r>
            <a:endParaRPr lang="en-AU" sz="2000"/>
          </a:p>
        </p:txBody>
      </p:sp>
      <p:sp>
        <p:nvSpPr>
          <p:cNvPr id="10248" name="Text Box 8"/>
          <p:cNvSpPr txBox="1">
            <a:spLocks noChangeArrowheads="1"/>
          </p:cNvSpPr>
          <p:nvPr/>
        </p:nvSpPr>
        <p:spPr bwMode="auto">
          <a:xfrm>
            <a:off x="3581400" y="4038600"/>
            <a:ext cx="457200" cy="39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AU" sz="2000">
                <a:latin typeface="Hobo Std" charset="0"/>
              </a:rPr>
              <a:t>4</a:t>
            </a:r>
            <a:endParaRPr lang="en-AU" sz="2000"/>
          </a:p>
        </p:txBody>
      </p:sp>
      <p:sp>
        <p:nvSpPr>
          <p:cNvPr id="10249" name="Text Box 9"/>
          <p:cNvSpPr txBox="1">
            <a:spLocks noChangeArrowheads="1"/>
          </p:cNvSpPr>
          <p:nvPr/>
        </p:nvSpPr>
        <p:spPr bwMode="auto">
          <a:xfrm>
            <a:off x="4191000" y="3657600"/>
            <a:ext cx="457200" cy="39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AU" sz="2000">
                <a:latin typeface="Hobo Std" charset="0"/>
              </a:rPr>
              <a:t>5</a:t>
            </a:r>
            <a:endParaRPr lang="en-AU" sz="2000"/>
          </a:p>
        </p:txBody>
      </p:sp>
      <p:sp>
        <p:nvSpPr>
          <p:cNvPr id="10250" name="Text Box 10"/>
          <p:cNvSpPr txBox="1">
            <a:spLocks noChangeArrowheads="1"/>
          </p:cNvSpPr>
          <p:nvPr/>
        </p:nvSpPr>
        <p:spPr bwMode="auto">
          <a:xfrm>
            <a:off x="6248400" y="2438400"/>
            <a:ext cx="457200" cy="39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AU" sz="2000">
                <a:latin typeface="Hobo Std" charset="0"/>
              </a:rPr>
              <a:t>8</a:t>
            </a:r>
            <a:endParaRPr lang="en-AU" sz="2000"/>
          </a:p>
        </p:txBody>
      </p:sp>
      <p:sp>
        <p:nvSpPr>
          <p:cNvPr id="10251" name="Text Box 11"/>
          <p:cNvSpPr txBox="1">
            <a:spLocks noChangeArrowheads="1"/>
          </p:cNvSpPr>
          <p:nvPr/>
        </p:nvSpPr>
        <p:spPr bwMode="auto">
          <a:xfrm>
            <a:off x="5562600" y="2819400"/>
            <a:ext cx="457200" cy="39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AU" sz="2000">
                <a:latin typeface="Hobo Std" charset="0"/>
              </a:rPr>
              <a:t>7</a:t>
            </a:r>
            <a:endParaRPr lang="en-AU" sz="2000"/>
          </a:p>
        </p:txBody>
      </p:sp>
      <p:sp>
        <p:nvSpPr>
          <p:cNvPr id="10252" name="Text Box 12"/>
          <p:cNvSpPr txBox="1">
            <a:spLocks noChangeArrowheads="1"/>
          </p:cNvSpPr>
          <p:nvPr/>
        </p:nvSpPr>
        <p:spPr bwMode="auto">
          <a:xfrm>
            <a:off x="4953000" y="3200400"/>
            <a:ext cx="457200" cy="39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AU" sz="2000">
                <a:latin typeface="Hobo Std" charset="0"/>
              </a:rPr>
              <a:t>6</a:t>
            </a:r>
            <a:endParaRPr lang="en-AU" sz="2000"/>
          </a:p>
        </p:txBody>
      </p:sp>
      <p:sp>
        <p:nvSpPr>
          <p:cNvPr id="10253" name="Text Box 13"/>
          <p:cNvSpPr txBox="1">
            <a:spLocks noChangeArrowheads="1"/>
          </p:cNvSpPr>
          <p:nvPr/>
        </p:nvSpPr>
        <p:spPr bwMode="auto">
          <a:xfrm>
            <a:off x="7315200" y="1736725"/>
            <a:ext cx="609600" cy="39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AU" sz="2000">
                <a:latin typeface="Hobo Std" charset="0"/>
              </a:rPr>
              <a:t>10</a:t>
            </a:r>
            <a:endParaRPr lang="en-AU" sz="2000"/>
          </a:p>
        </p:txBody>
      </p:sp>
      <p:sp>
        <p:nvSpPr>
          <p:cNvPr id="10254" name="Text Box 14"/>
          <p:cNvSpPr txBox="1">
            <a:spLocks noChangeArrowheads="1"/>
          </p:cNvSpPr>
          <p:nvPr/>
        </p:nvSpPr>
        <p:spPr bwMode="auto">
          <a:xfrm>
            <a:off x="6781800" y="2057400"/>
            <a:ext cx="457200" cy="39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AU" sz="2000">
                <a:latin typeface="Hobo Std" charset="0"/>
              </a:rPr>
              <a:t>9</a:t>
            </a:r>
            <a:endParaRPr lang="en-AU" sz="2000"/>
          </a:p>
        </p:txBody>
      </p:sp>
      <p:sp>
        <p:nvSpPr>
          <p:cNvPr id="10255" name="Text Box 15"/>
          <p:cNvSpPr txBox="1">
            <a:spLocks noChangeArrowheads="1"/>
          </p:cNvSpPr>
          <p:nvPr/>
        </p:nvSpPr>
        <p:spPr bwMode="auto">
          <a:xfrm>
            <a:off x="7315200" y="2362200"/>
            <a:ext cx="1143000" cy="1006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AU" sz="1200" b="1">
                <a:latin typeface="Comic Sans MS" charset="0"/>
              </a:rPr>
              <a:t>Throwing things</a:t>
            </a:r>
          </a:p>
          <a:p>
            <a:pPr>
              <a:spcBef>
                <a:spcPct val="50000"/>
              </a:spcBef>
            </a:pPr>
            <a:r>
              <a:rPr lang="en-AU" sz="1200" b="1">
                <a:latin typeface="Comic Sans MS" charset="0"/>
              </a:rPr>
              <a:t>Swearing</a:t>
            </a:r>
          </a:p>
          <a:p>
            <a:pPr>
              <a:spcBef>
                <a:spcPct val="50000"/>
              </a:spcBef>
            </a:pPr>
            <a:r>
              <a:rPr lang="en-AU" sz="1200" b="1">
                <a:latin typeface="Comic Sans MS" charset="0"/>
              </a:rPr>
              <a:t>Hitting out</a:t>
            </a:r>
          </a:p>
        </p:txBody>
      </p:sp>
      <p:sp>
        <p:nvSpPr>
          <p:cNvPr id="29711" name="Text Box 16"/>
          <p:cNvSpPr txBox="1">
            <a:spLocks noChangeArrowheads="1"/>
          </p:cNvSpPr>
          <p:nvPr/>
        </p:nvSpPr>
        <p:spPr bwMode="auto">
          <a:xfrm>
            <a:off x="1447800" y="4267200"/>
            <a:ext cx="12954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endParaRPr lang="en-US"/>
          </a:p>
        </p:txBody>
      </p:sp>
      <p:sp>
        <p:nvSpPr>
          <p:cNvPr id="10257" name="Text Box 17"/>
          <p:cNvSpPr txBox="1">
            <a:spLocks noChangeArrowheads="1"/>
          </p:cNvSpPr>
          <p:nvPr/>
        </p:nvSpPr>
        <p:spPr bwMode="auto">
          <a:xfrm>
            <a:off x="2667000" y="4953000"/>
            <a:ext cx="1524000" cy="274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AU" sz="1200" b="1" i="1">
                <a:latin typeface="Comic Sans MS" charset="0"/>
              </a:rPr>
              <a:t>Get called names</a:t>
            </a:r>
          </a:p>
        </p:txBody>
      </p:sp>
      <p:sp>
        <p:nvSpPr>
          <p:cNvPr id="10258" name="Text Box 18"/>
          <p:cNvSpPr txBox="1">
            <a:spLocks noChangeArrowheads="1"/>
          </p:cNvSpPr>
          <p:nvPr/>
        </p:nvSpPr>
        <p:spPr bwMode="auto">
          <a:xfrm>
            <a:off x="4191000" y="4381500"/>
            <a:ext cx="1600200" cy="495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120000"/>
              </a:lnSpc>
              <a:spcBef>
                <a:spcPct val="50000"/>
              </a:spcBef>
            </a:pPr>
            <a:r>
              <a:rPr lang="en-AU" sz="1200" b="1" i="1">
                <a:latin typeface="Comic Sans MS" charset="0"/>
              </a:rPr>
              <a:t>Keep saying things </a:t>
            </a:r>
          </a:p>
          <a:p>
            <a:pPr>
              <a:lnSpc>
                <a:spcPct val="50000"/>
              </a:lnSpc>
              <a:spcBef>
                <a:spcPct val="50000"/>
              </a:spcBef>
            </a:pPr>
            <a:r>
              <a:rPr lang="en-AU" sz="1200" b="1" i="1">
                <a:latin typeface="Comic Sans MS" charset="0"/>
              </a:rPr>
              <a:t>Mention my mum</a:t>
            </a:r>
          </a:p>
        </p:txBody>
      </p:sp>
      <p:sp>
        <p:nvSpPr>
          <p:cNvPr id="10259" name="Text Box 19"/>
          <p:cNvSpPr txBox="1">
            <a:spLocks noChangeArrowheads="1"/>
          </p:cNvSpPr>
          <p:nvPr/>
        </p:nvSpPr>
        <p:spPr bwMode="auto">
          <a:xfrm>
            <a:off x="4267200" y="2514600"/>
            <a:ext cx="12954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AU" sz="1200" b="1">
                <a:latin typeface="Comic Sans MS" charset="0"/>
              </a:rPr>
              <a:t>Walk over and push them</a:t>
            </a:r>
          </a:p>
        </p:txBody>
      </p:sp>
      <p:sp>
        <p:nvSpPr>
          <p:cNvPr id="10260" name="Text Box 20"/>
          <p:cNvSpPr txBox="1">
            <a:spLocks noChangeArrowheads="1"/>
          </p:cNvSpPr>
          <p:nvPr/>
        </p:nvSpPr>
        <p:spPr bwMode="auto">
          <a:xfrm>
            <a:off x="5715000" y="3124200"/>
            <a:ext cx="1066800" cy="639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AU" sz="1200" b="1" i="1">
                <a:latin typeface="Comic Sans MS" charset="0"/>
              </a:rPr>
              <a:t>Push back and call me a wanker</a:t>
            </a:r>
          </a:p>
        </p:txBody>
      </p:sp>
      <p:sp>
        <p:nvSpPr>
          <p:cNvPr id="10261" name="Text Box 21"/>
          <p:cNvSpPr txBox="1">
            <a:spLocks noChangeArrowheads="1"/>
          </p:cNvSpPr>
          <p:nvPr/>
        </p:nvSpPr>
        <p:spPr bwMode="auto">
          <a:xfrm>
            <a:off x="5638800" y="1752600"/>
            <a:ext cx="1524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AU" sz="1200" b="1">
                <a:latin typeface="Comic Sans MS" charset="0"/>
              </a:rPr>
              <a:t>Start fighting and yelling</a:t>
            </a:r>
          </a:p>
        </p:txBody>
      </p:sp>
      <p:sp>
        <p:nvSpPr>
          <p:cNvPr id="10262" name="AutoShape 22"/>
          <p:cNvSpPr>
            <a:spLocks noChangeArrowheads="1"/>
          </p:cNvSpPr>
          <p:nvPr/>
        </p:nvSpPr>
        <p:spPr bwMode="auto">
          <a:xfrm rot="-1725238">
            <a:off x="5638800" y="3733800"/>
            <a:ext cx="2590800" cy="381000"/>
          </a:xfrm>
          <a:prstGeom prst="leftRightArrow">
            <a:avLst>
              <a:gd name="adj1" fmla="val 50000"/>
              <a:gd name="adj2" fmla="val 136000"/>
            </a:avLst>
          </a:prstGeom>
          <a:solidFill>
            <a:srgbClr val="FF0000"/>
          </a:solidFill>
          <a:ln w="9525">
            <a:solidFill>
              <a:srgbClr val="FF0000"/>
            </a:solidFill>
            <a:miter lim="800000"/>
            <a:headEnd/>
            <a:tailEnd/>
          </a:ln>
        </p:spPr>
        <p:txBody>
          <a:bodyPr wrap="none" anchor="ctr"/>
          <a:lstStyle/>
          <a:p>
            <a:endParaRPr lang="en-US"/>
          </a:p>
        </p:txBody>
      </p:sp>
      <p:sp>
        <p:nvSpPr>
          <p:cNvPr id="10263" name="AutoShape 23"/>
          <p:cNvSpPr>
            <a:spLocks noChangeArrowheads="1"/>
          </p:cNvSpPr>
          <p:nvPr/>
        </p:nvSpPr>
        <p:spPr bwMode="auto">
          <a:xfrm rot="-1725238">
            <a:off x="2438400" y="5410200"/>
            <a:ext cx="2590800" cy="381000"/>
          </a:xfrm>
          <a:prstGeom prst="leftRightArrow">
            <a:avLst>
              <a:gd name="adj1" fmla="val 50000"/>
              <a:gd name="adj2" fmla="val 136000"/>
            </a:avLst>
          </a:prstGeom>
          <a:solidFill>
            <a:srgbClr val="FF0000"/>
          </a:solidFill>
          <a:ln w="9525">
            <a:solidFill>
              <a:srgbClr val="FF0000"/>
            </a:solidFill>
            <a:miter lim="800000"/>
            <a:headEnd/>
            <a:tailEnd/>
          </a:ln>
        </p:spPr>
        <p:txBody>
          <a:bodyPr wrap="none" anchor="ctr"/>
          <a:lstStyle/>
          <a:p>
            <a:endParaRPr lang="en-US"/>
          </a:p>
        </p:txBody>
      </p:sp>
      <p:sp>
        <p:nvSpPr>
          <p:cNvPr id="10264" name="Text Box 24"/>
          <p:cNvSpPr txBox="1">
            <a:spLocks noChangeArrowheads="1"/>
          </p:cNvSpPr>
          <p:nvPr/>
        </p:nvSpPr>
        <p:spPr bwMode="auto">
          <a:xfrm rot="-1737287">
            <a:off x="3276600" y="5562600"/>
            <a:ext cx="1371600" cy="39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AU" sz="2000"/>
              <a:t>In control</a:t>
            </a:r>
          </a:p>
        </p:txBody>
      </p:sp>
      <p:sp>
        <p:nvSpPr>
          <p:cNvPr id="10265" name="Text Box 25"/>
          <p:cNvSpPr txBox="1">
            <a:spLocks noChangeArrowheads="1"/>
          </p:cNvSpPr>
          <p:nvPr/>
        </p:nvSpPr>
        <p:spPr bwMode="auto">
          <a:xfrm rot="-1801736">
            <a:off x="6248400" y="3962400"/>
            <a:ext cx="1828800" cy="39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AU" sz="2000"/>
              <a:t>Out of control</a:t>
            </a:r>
          </a:p>
        </p:txBody>
      </p:sp>
      <p:pic>
        <p:nvPicPr>
          <p:cNvPr id="10266" name="Picture 26"/>
          <p:cNvPicPr>
            <a:picLocks noChangeAspect="1" noChangeArrowheads="1"/>
          </p:cNvPicPr>
          <p:nvPr/>
        </p:nvPicPr>
        <p:blipFill>
          <a:blip r:embed="rId4">
            <a:lum bright="48000" contrast="8000"/>
            <a:grayscl/>
            <a:alphaModFix amt="27000"/>
            <a:extLst>
              <a:ext uri="{28A0092B-C50C-407E-A947-70E740481C1C}">
                <a14:useLocalDpi xmlns:a14="http://schemas.microsoft.com/office/drawing/2010/main" val="0"/>
              </a:ext>
            </a:extLst>
          </a:blip>
          <a:srcRect l="1984" t="42860" r="36496" b="28914"/>
          <a:stretch>
            <a:fillRect/>
          </a:stretch>
        </p:blipFill>
        <p:spPr bwMode="auto">
          <a:xfrm rot="3358608">
            <a:off x="3434557" y="3347243"/>
            <a:ext cx="1676400" cy="620713"/>
          </a:xfrm>
          <a:prstGeom prst="rect">
            <a:avLst/>
          </a:prstGeom>
          <a:noFill/>
          <a:ln>
            <a:noFill/>
          </a:ln>
          <a:effectLst/>
          <a:extLst>
            <a:ext uri="{909E8E84-426E-40dd-AFC4-6F175D3DCCD1}">
              <a14:hiddenFill xmlns:a14="http://schemas.microsoft.com/office/drawing/2010/main">
                <a:solidFill>
                  <a:schemeClr val="accent1">
                    <a:alpha val="61000"/>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0267" name="Oval 27"/>
          <p:cNvSpPr>
            <a:spLocks noChangeArrowheads="1"/>
          </p:cNvSpPr>
          <p:nvPr/>
        </p:nvSpPr>
        <p:spPr bwMode="auto">
          <a:xfrm>
            <a:off x="2133600" y="4724400"/>
            <a:ext cx="304800" cy="304800"/>
          </a:xfrm>
          <a:prstGeom prst="ellipse">
            <a:avLst/>
          </a:prstGeom>
          <a:noFill/>
          <a:ln w="44450">
            <a:solidFill>
              <a:srgbClr val="FF0000"/>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endParaRPr lang="en-US"/>
          </a:p>
        </p:txBody>
      </p:sp>
      <p:sp>
        <p:nvSpPr>
          <p:cNvPr id="10268" name="Oval 28"/>
          <p:cNvSpPr>
            <a:spLocks noChangeArrowheads="1"/>
          </p:cNvSpPr>
          <p:nvPr/>
        </p:nvSpPr>
        <p:spPr bwMode="auto">
          <a:xfrm>
            <a:off x="3505200" y="3962400"/>
            <a:ext cx="304800" cy="304800"/>
          </a:xfrm>
          <a:prstGeom prst="ellipse">
            <a:avLst/>
          </a:prstGeom>
          <a:noFill/>
          <a:ln w="44450">
            <a:solidFill>
              <a:srgbClr val="FF0000"/>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endParaRPr lang="en-US"/>
          </a:p>
        </p:txBody>
      </p:sp>
      <p:sp>
        <p:nvSpPr>
          <p:cNvPr id="10269" name="Oval 29"/>
          <p:cNvSpPr>
            <a:spLocks noChangeArrowheads="1"/>
          </p:cNvSpPr>
          <p:nvPr/>
        </p:nvSpPr>
        <p:spPr bwMode="auto">
          <a:xfrm>
            <a:off x="4876800" y="3048000"/>
            <a:ext cx="304800" cy="304800"/>
          </a:xfrm>
          <a:prstGeom prst="ellipse">
            <a:avLst/>
          </a:prstGeom>
          <a:noFill/>
          <a:ln w="44450">
            <a:solidFill>
              <a:srgbClr val="FF0000"/>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endParaRPr lang="en-US"/>
          </a:p>
        </p:txBody>
      </p:sp>
      <p:sp>
        <p:nvSpPr>
          <p:cNvPr id="10270" name="Oval 30"/>
          <p:cNvSpPr>
            <a:spLocks noChangeArrowheads="1"/>
          </p:cNvSpPr>
          <p:nvPr/>
        </p:nvSpPr>
        <p:spPr bwMode="auto">
          <a:xfrm>
            <a:off x="6172200" y="2286000"/>
            <a:ext cx="304800" cy="304800"/>
          </a:xfrm>
          <a:prstGeom prst="ellipse">
            <a:avLst/>
          </a:prstGeom>
          <a:noFill/>
          <a:ln w="44450">
            <a:solidFill>
              <a:srgbClr val="FF0000"/>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endParaRPr lang="en-US"/>
          </a:p>
        </p:txBody>
      </p:sp>
      <p:sp>
        <p:nvSpPr>
          <p:cNvPr id="10271" name="Oval 31"/>
          <p:cNvSpPr>
            <a:spLocks noChangeArrowheads="1"/>
          </p:cNvSpPr>
          <p:nvPr/>
        </p:nvSpPr>
        <p:spPr bwMode="auto">
          <a:xfrm>
            <a:off x="7289800" y="1600200"/>
            <a:ext cx="304800" cy="304800"/>
          </a:xfrm>
          <a:prstGeom prst="ellipse">
            <a:avLst/>
          </a:prstGeom>
          <a:noFill/>
          <a:ln w="44450">
            <a:solidFill>
              <a:srgbClr val="FF0000"/>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endParaRPr lang="en-US"/>
          </a:p>
        </p:txBody>
      </p:sp>
      <p:pic>
        <p:nvPicPr>
          <p:cNvPr id="10272" name="Picture 32" descr="volcan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91400" y="1524000"/>
            <a:ext cx="99060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3" name="Picture 33" descr="Volcano_stil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91400" y="1524000"/>
            <a:ext cx="990600" cy="78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5" name="AutoShape 35"/>
          <p:cNvSpPr>
            <a:spLocks noChangeArrowheads="1"/>
          </p:cNvSpPr>
          <p:nvPr/>
        </p:nvSpPr>
        <p:spPr bwMode="auto">
          <a:xfrm rot="-2282645">
            <a:off x="2376488" y="3810000"/>
            <a:ext cx="976312" cy="304800"/>
          </a:xfrm>
          <a:prstGeom prst="rightArrow">
            <a:avLst>
              <a:gd name="adj1" fmla="val 50000"/>
              <a:gd name="adj2" fmla="val 80078"/>
            </a:avLst>
          </a:prstGeom>
          <a:solidFill>
            <a:srgbClr val="FF0000"/>
          </a:solidFill>
          <a:ln w="9525">
            <a:solidFill>
              <a:srgbClr val="FF0000"/>
            </a:solidFill>
            <a:miter lim="800000"/>
            <a:headEnd/>
            <a:tailEnd/>
          </a:ln>
        </p:spPr>
        <p:txBody>
          <a:bodyPr wrap="none" anchor="ctr"/>
          <a:lstStyle/>
          <a:p>
            <a:endParaRPr lang="en-US"/>
          </a:p>
        </p:txBody>
      </p:sp>
      <p:sp>
        <p:nvSpPr>
          <p:cNvPr id="10276" name="AutoShape 36"/>
          <p:cNvSpPr>
            <a:spLocks noChangeArrowheads="1"/>
          </p:cNvSpPr>
          <p:nvPr/>
        </p:nvSpPr>
        <p:spPr bwMode="auto">
          <a:xfrm rot="-2151406">
            <a:off x="1931988" y="4152900"/>
            <a:ext cx="976312" cy="304800"/>
          </a:xfrm>
          <a:prstGeom prst="rightArrow">
            <a:avLst>
              <a:gd name="adj1" fmla="val 50000"/>
              <a:gd name="adj2" fmla="val 80078"/>
            </a:avLst>
          </a:prstGeom>
          <a:solidFill>
            <a:srgbClr val="FF0000"/>
          </a:solidFill>
          <a:ln w="9525">
            <a:solidFill>
              <a:srgbClr val="FF0000"/>
            </a:solidFill>
            <a:miter lim="800000"/>
            <a:headEnd/>
            <a:tailEnd/>
          </a:ln>
        </p:spPr>
        <p:txBody>
          <a:bodyPr wrap="none" anchor="ctr"/>
          <a:lstStyle/>
          <a:p>
            <a:endParaRPr lang="en-US"/>
          </a:p>
        </p:txBody>
      </p:sp>
      <p:sp>
        <p:nvSpPr>
          <p:cNvPr id="10277" name="AutoShape 37"/>
          <p:cNvSpPr>
            <a:spLocks noChangeArrowheads="1"/>
          </p:cNvSpPr>
          <p:nvPr/>
        </p:nvSpPr>
        <p:spPr bwMode="auto">
          <a:xfrm rot="-2114166">
            <a:off x="1525588" y="4457700"/>
            <a:ext cx="976312" cy="304800"/>
          </a:xfrm>
          <a:prstGeom prst="rightArrow">
            <a:avLst>
              <a:gd name="adj1" fmla="val 50000"/>
              <a:gd name="adj2" fmla="val 80078"/>
            </a:avLst>
          </a:prstGeom>
          <a:solidFill>
            <a:srgbClr val="FF0000"/>
          </a:solidFill>
          <a:ln w="9525">
            <a:solidFill>
              <a:srgbClr val="FF0000"/>
            </a:solidFill>
            <a:miter lim="800000"/>
            <a:headEnd/>
            <a:tailEnd/>
          </a:ln>
        </p:spPr>
        <p:txBody>
          <a:bodyPr wrap="none" anchor="ctr"/>
          <a:lstStyle/>
          <a:p>
            <a:endParaRPr lang="en-US"/>
          </a:p>
        </p:txBody>
      </p:sp>
      <p:sp>
        <p:nvSpPr>
          <p:cNvPr id="10278" name="AutoShape 38"/>
          <p:cNvSpPr>
            <a:spLocks noChangeArrowheads="1"/>
          </p:cNvSpPr>
          <p:nvPr/>
        </p:nvSpPr>
        <p:spPr bwMode="auto">
          <a:xfrm>
            <a:off x="1905000" y="1905000"/>
            <a:ext cx="1828800" cy="990600"/>
          </a:xfrm>
          <a:prstGeom prst="cloudCallout">
            <a:avLst>
              <a:gd name="adj1" fmla="val 33245"/>
              <a:gd name="adj2" fmla="val 113139"/>
            </a:avLst>
          </a:prstGeom>
          <a:noFill/>
          <a:ln w="12700">
            <a:solidFill>
              <a:schemeClr val="tx1"/>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pPr algn="ctr">
              <a:lnSpc>
                <a:spcPct val="80000"/>
              </a:lnSpc>
              <a:spcBef>
                <a:spcPct val="50000"/>
              </a:spcBef>
            </a:pPr>
            <a:r>
              <a:rPr lang="en-AU" sz="1200" b="1"/>
              <a:t>STOP</a:t>
            </a:r>
          </a:p>
          <a:p>
            <a:pPr algn="ctr">
              <a:lnSpc>
                <a:spcPct val="80000"/>
              </a:lnSpc>
              <a:spcBef>
                <a:spcPct val="50000"/>
              </a:spcBef>
            </a:pPr>
            <a:r>
              <a:rPr lang="en-AU" sz="1200" b="1"/>
              <a:t>Think Consequences</a:t>
            </a:r>
          </a:p>
          <a:p>
            <a:pPr algn="ctr">
              <a:lnSpc>
                <a:spcPct val="80000"/>
              </a:lnSpc>
              <a:spcBef>
                <a:spcPct val="50000"/>
              </a:spcBef>
            </a:pPr>
            <a:r>
              <a:rPr lang="en-AU" sz="1200" b="1"/>
              <a:t>Is it worth it?</a:t>
            </a:r>
          </a:p>
        </p:txBody>
      </p:sp>
      <p:sp>
        <p:nvSpPr>
          <p:cNvPr id="10279" name="AutoShape 39"/>
          <p:cNvSpPr>
            <a:spLocks noChangeArrowheads="1"/>
          </p:cNvSpPr>
          <p:nvPr/>
        </p:nvSpPr>
        <p:spPr bwMode="auto">
          <a:xfrm rot="3147817" flipH="1">
            <a:off x="2947988" y="3148012"/>
            <a:ext cx="533400" cy="638175"/>
          </a:xfrm>
          <a:custGeom>
            <a:avLst/>
            <a:gdLst>
              <a:gd name="T0" fmla="*/ 139296521 w 21600"/>
              <a:gd name="T1" fmla="*/ 0 h 21600"/>
              <a:gd name="T2" fmla="*/ 46005701 w 21600"/>
              <a:gd name="T3" fmla="*/ 557072678 h 21600"/>
              <a:gd name="T4" fmla="*/ 146449045 w 21600"/>
              <a:gd name="T5" fmla="*/ 214318163 h 21600"/>
              <a:gd name="T6" fmla="*/ 235854713 w 21600"/>
              <a:gd name="T7" fmla="*/ 368415621 h 21600"/>
              <a:gd name="T8" fmla="*/ 325275642 w 21600"/>
              <a:gd name="T9" fmla="*/ 214318163 h 21600"/>
              <a:gd name="T10" fmla="*/ 17694720 60000 65536"/>
              <a:gd name="T11" fmla="*/ 5898240 60000 65536"/>
              <a:gd name="T12" fmla="*/ 5898240 60000 65536"/>
              <a:gd name="T13" fmla="*/ 5898240 60000 65536"/>
              <a:gd name="T14" fmla="*/ 0 60000 65536"/>
              <a:gd name="T15" fmla="*/ 0 w 21600"/>
              <a:gd name="T16" fmla="*/ 8310 h 21600"/>
              <a:gd name="T17" fmla="*/ 611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15662" y="14285"/>
                </a:moveTo>
                <a:lnTo>
                  <a:pt x="21600" y="8310"/>
                </a:lnTo>
                <a:lnTo>
                  <a:pt x="18630" y="8310"/>
                </a:lnTo>
                <a:cubicBezTo>
                  <a:pt x="18630" y="3721"/>
                  <a:pt x="14430" y="0"/>
                  <a:pt x="9250" y="0"/>
                </a:cubicBezTo>
                <a:cubicBezTo>
                  <a:pt x="4141" y="0"/>
                  <a:pt x="0" y="3799"/>
                  <a:pt x="0" y="8485"/>
                </a:cubicBezTo>
                <a:lnTo>
                  <a:pt x="0" y="21600"/>
                </a:lnTo>
                <a:lnTo>
                  <a:pt x="6110" y="21600"/>
                </a:lnTo>
                <a:lnTo>
                  <a:pt x="6110" y="8310"/>
                </a:lnTo>
                <a:cubicBezTo>
                  <a:pt x="6110" y="6947"/>
                  <a:pt x="7362" y="5842"/>
                  <a:pt x="8907" y="5842"/>
                </a:cubicBezTo>
                <a:lnTo>
                  <a:pt x="9725" y="5842"/>
                </a:lnTo>
                <a:cubicBezTo>
                  <a:pt x="11269" y="5842"/>
                  <a:pt x="12520" y="6947"/>
                  <a:pt x="12520" y="8310"/>
                </a:cubicBezTo>
                <a:lnTo>
                  <a:pt x="9725" y="8310"/>
                </a:lnTo>
                <a:lnTo>
                  <a:pt x="15662" y="14285"/>
                </a:lnTo>
                <a:close/>
              </a:path>
            </a:pathLst>
          </a:custGeom>
          <a:solidFill>
            <a:srgbClr val="FF0000"/>
          </a:solidFill>
          <a:ln w="9525">
            <a:solidFill>
              <a:srgbClr val="FF0000"/>
            </a:solidFill>
            <a:miter lim="800000"/>
            <a:headEnd/>
            <a:tailEnd/>
          </a:ln>
        </p:spPr>
        <p:txBody>
          <a:bodyPr wrap="none" anchor="ctr"/>
          <a:lstStyle/>
          <a:p>
            <a:endParaRPr lang="en-US"/>
          </a:p>
        </p:txBody>
      </p:sp>
      <p:sp>
        <p:nvSpPr>
          <p:cNvPr id="10280" name="Text Box 40"/>
          <p:cNvSpPr txBox="1">
            <a:spLocks noChangeArrowheads="1"/>
          </p:cNvSpPr>
          <p:nvPr/>
        </p:nvSpPr>
        <p:spPr bwMode="auto">
          <a:xfrm>
            <a:off x="1219200" y="4495800"/>
            <a:ext cx="1219200" cy="274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AU" sz="1200" b="1">
                <a:latin typeface="Comic Sans MS" charset="0"/>
              </a:rPr>
              <a:t>Feeling good</a:t>
            </a:r>
          </a:p>
        </p:txBody>
      </p:sp>
      <p:sp>
        <p:nvSpPr>
          <p:cNvPr id="10281" name="Text Box 41"/>
          <p:cNvSpPr txBox="1">
            <a:spLocks noChangeArrowheads="1"/>
          </p:cNvSpPr>
          <p:nvPr/>
        </p:nvSpPr>
        <p:spPr bwMode="auto">
          <a:xfrm>
            <a:off x="2286000" y="3886200"/>
            <a:ext cx="1371600" cy="274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AU" sz="1200" b="1">
                <a:latin typeface="Comic Sans MS" charset="0"/>
              </a:rPr>
              <a:t>Answer back</a:t>
            </a:r>
          </a:p>
        </p:txBody>
      </p:sp>
      <p:sp>
        <p:nvSpPr>
          <p:cNvPr id="2" name="Title 1"/>
          <p:cNvSpPr>
            <a:spLocks noGrp="1"/>
          </p:cNvSpPr>
          <p:nvPr>
            <p:ph type="title" idx="4294967295"/>
          </p:nvPr>
        </p:nvSpPr>
        <p:spPr>
          <a:xfrm>
            <a:off x="-25003" y="47978"/>
            <a:ext cx="1012781" cy="248355"/>
          </a:xfrm>
        </p:spPr>
        <p:txBody>
          <a:bodyPr>
            <a:normAutofit fontScale="90000"/>
          </a:bodyPr>
          <a:lstStyle/>
          <a:p>
            <a:r>
              <a:rPr lang="en-US" sz="800" dirty="0" smtClean="0">
                <a:solidFill>
                  <a:srgbClr val="FFFFFF"/>
                </a:solidFill>
              </a:rPr>
              <a:t>Emotional temp graph</a:t>
            </a:r>
            <a:endParaRPr lang="en-US" sz="800" dirty="0">
              <a:solidFill>
                <a:srgbClr val="FFFFFF"/>
              </a:solidFill>
            </a:endParaRPr>
          </a:p>
        </p:txBody>
      </p:sp>
    </p:spTree>
    <p:extLst>
      <p:ext uri="{BB962C8B-B14F-4D97-AF65-F5344CB8AC3E}">
        <p14:creationId xmlns:p14="http://schemas.microsoft.com/office/powerpoint/2010/main" val="26581266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243"/>
                                        </p:tgtEl>
                                        <p:attrNameLst>
                                          <p:attrName>style.visibility</p:attrName>
                                        </p:attrNameLst>
                                      </p:cBhvr>
                                      <p:to>
                                        <p:strVal val="visible"/>
                                      </p:to>
                                    </p:set>
                                    <p:animEffect transition="in" filter="fade">
                                      <p:cBhvr>
                                        <p:cTn id="7" dur="1000"/>
                                        <p:tgtEl>
                                          <p:spTgt spid="1024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244"/>
                                        </p:tgtEl>
                                        <p:attrNameLst>
                                          <p:attrName>style.visibility</p:attrName>
                                        </p:attrNameLst>
                                      </p:cBhvr>
                                      <p:to>
                                        <p:strVal val="visible"/>
                                      </p:to>
                                    </p:set>
                                    <p:animEffect transition="in" filter="fade">
                                      <p:cBhvr>
                                        <p:cTn id="12" dur="1000"/>
                                        <p:tgtEl>
                                          <p:spTgt spid="1024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253"/>
                                        </p:tgtEl>
                                        <p:attrNameLst>
                                          <p:attrName>style.visibility</p:attrName>
                                        </p:attrNameLst>
                                      </p:cBhvr>
                                      <p:to>
                                        <p:strVal val="visible"/>
                                      </p:to>
                                    </p:set>
                                    <p:animEffect transition="in" filter="fade">
                                      <p:cBhvr>
                                        <p:cTn id="17" dur="1000"/>
                                        <p:tgtEl>
                                          <p:spTgt spid="1025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0272"/>
                                        </p:tgtEl>
                                        <p:attrNameLst>
                                          <p:attrName>style.visibility</p:attrName>
                                        </p:attrNameLst>
                                      </p:cBhvr>
                                      <p:to>
                                        <p:strVal val="visible"/>
                                      </p:to>
                                    </p:set>
                                    <p:animEffect transition="in" filter="fade">
                                      <p:cBhvr>
                                        <p:cTn id="22" dur="1000"/>
                                        <p:tgtEl>
                                          <p:spTgt spid="1027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255"/>
                                        </p:tgtEl>
                                        <p:attrNameLst>
                                          <p:attrName>style.visibility</p:attrName>
                                        </p:attrNameLst>
                                      </p:cBhvr>
                                      <p:to>
                                        <p:strVal val="visible"/>
                                      </p:to>
                                    </p:set>
                                    <p:animEffect transition="in" filter="fade">
                                      <p:cBhvr>
                                        <p:cTn id="27" dur="1000"/>
                                        <p:tgtEl>
                                          <p:spTgt spid="1025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xit" presetSubtype="0" fill="hold" nodeType="clickEffect">
                                  <p:stCondLst>
                                    <p:cond delay="0"/>
                                  </p:stCondLst>
                                  <p:childTnLst>
                                    <p:set>
                                      <p:cBhvr>
                                        <p:cTn id="31" dur="1" fill="hold">
                                          <p:stCondLst>
                                            <p:cond delay="0"/>
                                          </p:stCondLst>
                                        </p:cTn>
                                        <p:tgtEl>
                                          <p:spTgt spid="10272"/>
                                        </p:tgtEl>
                                        <p:attrNameLst>
                                          <p:attrName>style.visibility</p:attrName>
                                        </p:attrNameLst>
                                      </p:cBhvr>
                                      <p:to>
                                        <p:strVal val="hidden"/>
                                      </p:to>
                                    </p:set>
                                  </p:childTnLst>
                                </p:cTn>
                              </p:par>
                              <p:par>
                                <p:cTn id="32" presetID="1" presetClass="entr" presetSubtype="0" fill="hold" nodeType="withEffect">
                                  <p:stCondLst>
                                    <p:cond delay="0"/>
                                  </p:stCondLst>
                                  <p:childTnLst>
                                    <p:set>
                                      <p:cBhvr>
                                        <p:cTn id="33" dur="1" fill="hold">
                                          <p:stCondLst>
                                            <p:cond delay="0"/>
                                          </p:stCondLst>
                                        </p:cTn>
                                        <p:tgtEl>
                                          <p:spTgt spid="10273"/>
                                        </p:tgtEl>
                                        <p:attrNameLst>
                                          <p:attrName>style.visibility</p:attrName>
                                        </p:attrNameLst>
                                      </p:cBhvr>
                                      <p:to>
                                        <p:strVal val="visible"/>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0245"/>
                                        </p:tgtEl>
                                        <p:attrNameLst>
                                          <p:attrName>style.visibility</p:attrName>
                                        </p:attrNameLst>
                                      </p:cBhvr>
                                      <p:to>
                                        <p:strVal val="visible"/>
                                      </p:to>
                                    </p:set>
                                    <p:animEffect transition="in" filter="fade">
                                      <p:cBhvr>
                                        <p:cTn id="38" dur="1000"/>
                                        <p:tgtEl>
                                          <p:spTgt spid="10245"/>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0247"/>
                                        </p:tgtEl>
                                        <p:attrNameLst>
                                          <p:attrName>style.visibility</p:attrName>
                                        </p:attrNameLst>
                                      </p:cBhvr>
                                      <p:to>
                                        <p:strVal val="visible"/>
                                      </p:to>
                                    </p:set>
                                    <p:animEffect transition="in" filter="fade">
                                      <p:cBhvr>
                                        <p:cTn id="41" dur="1000"/>
                                        <p:tgtEl>
                                          <p:spTgt spid="10247"/>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0246"/>
                                        </p:tgtEl>
                                        <p:attrNameLst>
                                          <p:attrName>style.visibility</p:attrName>
                                        </p:attrNameLst>
                                      </p:cBhvr>
                                      <p:to>
                                        <p:strVal val="visible"/>
                                      </p:to>
                                    </p:set>
                                    <p:animEffect transition="in" filter="fade">
                                      <p:cBhvr>
                                        <p:cTn id="44" dur="1000"/>
                                        <p:tgtEl>
                                          <p:spTgt spid="10246"/>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0248"/>
                                        </p:tgtEl>
                                        <p:attrNameLst>
                                          <p:attrName>style.visibility</p:attrName>
                                        </p:attrNameLst>
                                      </p:cBhvr>
                                      <p:to>
                                        <p:strVal val="visible"/>
                                      </p:to>
                                    </p:set>
                                    <p:animEffect transition="in" filter="fade">
                                      <p:cBhvr>
                                        <p:cTn id="47" dur="1000"/>
                                        <p:tgtEl>
                                          <p:spTgt spid="10248"/>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0249"/>
                                        </p:tgtEl>
                                        <p:attrNameLst>
                                          <p:attrName>style.visibility</p:attrName>
                                        </p:attrNameLst>
                                      </p:cBhvr>
                                      <p:to>
                                        <p:strVal val="visible"/>
                                      </p:to>
                                    </p:set>
                                    <p:animEffect transition="in" filter="fade">
                                      <p:cBhvr>
                                        <p:cTn id="50" dur="1000"/>
                                        <p:tgtEl>
                                          <p:spTgt spid="10249"/>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0250"/>
                                        </p:tgtEl>
                                        <p:attrNameLst>
                                          <p:attrName>style.visibility</p:attrName>
                                        </p:attrNameLst>
                                      </p:cBhvr>
                                      <p:to>
                                        <p:strVal val="visible"/>
                                      </p:to>
                                    </p:set>
                                    <p:animEffect transition="in" filter="fade">
                                      <p:cBhvr>
                                        <p:cTn id="53" dur="1000"/>
                                        <p:tgtEl>
                                          <p:spTgt spid="10250"/>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0251"/>
                                        </p:tgtEl>
                                        <p:attrNameLst>
                                          <p:attrName>style.visibility</p:attrName>
                                        </p:attrNameLst>
                                      </p:cBhvr>
                                      <p:to>
                                        <p:strVal val="visible"/>
                                      </p:to>
                                    </p:set>
                                    <p:animEffect transition="in" filter="fade">
                                      <p:cBhvr>
                                        <p:cTn id="56" dur="1000"/>
                                        <p:tgtEl>
                                          <p:spTgt spid="10251"/>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0252"/>
                                        </p:tgtEl>
                                        <p:attrNameLst>
                                          <p:attrName>style.visibility</p:attrName>
                                        </p:attrNameLst>
                                      </p:cBhvr>
                                      <p:to>
                                        <p:strVal val="visible"/>
                                      </p:to>
                                    </p:set>
                                    <p:animEffect transition="in" filter="fade">
                                      <p:cBhvr>
                                        <p:cTn id="59" dur="1000"/>
                                        <p:tgtEl>
                                          <p:spTgt spid="10252"/>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0254"/>
                                        </p:tgtEl>
                                        <p:attrNameLst>
                                          <p:attrName>style.visibility</p:attrName>
                                        </p:attrNameLst>
                                      </p:cBhvr>
                                      <p:to>
                                        <p:strVal val="visible"/>
                                      </p:to>
                                    </p:set>
                                    <p:animEffect transition="in" filter="fade">
                                      <p:cBhvr>
                                        <p:cTn id="62" dur="1000"/>
                                        <p:tgtEl>
                                          <p:spTgt spid="10254"/>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0267"/>
                                        </p:tgtEl>
                                        <p:attrNameLst>
                                          <p:attrName>style.visibility</p:attrName>
                                        </p:attrNameLst>
                                      </p:cBhvr>
                                      <p:to>
                                        <p:strVal val="visible"/>
                                      </p:to>
                                    </p:set>
                                    <p:animEffect transition="in" filter="fade">
                                      <p:cBhvr>
                                        <p:cTn id="67" dur="1000"/>
                                        <p:tgtEl>
                                          <p:spTgt spid="10267"/>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0280"/>
                                        </p:tgtEl>
                                        <p:attrNameLst>
                                          <p:attrName>style.visibility</p:attrName>
                                        </p:attrNameLst>
                                      </p:cBhvr>
                                      <p:to>
                                        <p:strVal val="visible"/>
                                      </p:to>
                                    </p:set>
                                    <p:animEffect transition="in" filter="fade">
                                      <p:cBhvr>
                                        <p:cTn id="70" dur="1000"/>
                                        <p:tgtEl>
                                          <p:spTgt spid="10280"/>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10257"/>
                                        </p:tgtEl>
                                        <p:attrNameLst>
                                          <p:attrName>style.visibility</p:attrName>
                                        </p:attrNameLst>
                                      </p:cBhvr>
                                      <p:to>
                                        <p:strVal val="visible"/>
                                      </p:to>
                                    </p:set>
                                    <p:animEffect transition="in" filter="fade">
                                      <p:cBhvr>
                                        <p:cTn id="75" dur="2000"/>
                                        <p:tgtEl>
                                          <p:spTgt spid="10257"/>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10" presetClass="exit" presetSubtype="0" fill="hold" grpId="1" nodeType="clickEffect">
                                  <p:stCondLst>
                                    <p:cond delay="0"/>
                                  </p:stCondLst>
                                  <p:childTnLst>
                                    <p:animEffect transition="out" filter="fade">
                                      <p:cBhvr>
                                        <p:cTn id="79" dur="1000"/>
                                        <p:tgtEl>
                                          <p:spTgt spid="10267"/>
                                        </p:tgtEl>
                                      </p:cBhvr>
                                    </p:animEffect>
                                    <p:set>
                                      <p:cBhvr>
                                        <p:cTn id="80" dur="1" fill="hold">
                                          <p:stCondLst>
                                            <p:cond delay="999"/>
                                          </p:stCondLst>
                                        </p:cTn>
                                        <p:tgtEl>
                                          <p:spTgt spid="10267"/>
                                        </p:tgtEl>
                                        <p:attrNameLst>
                                          <p:attrName>style.visibility</p:attrName>
                                        </p:attrNameLst>
                                      </p:cBhvr>
                                      <p:to>
                                        <p:strVal val="hidden"/>
                                      </p:to>
                                    </p:set>
                                  </p:childTnLst>
                                </p:cTn>
                              </p:par>
                            </p:childTnLst>
                          </p:cTn>
                        </p:par>
                      </p:childTnLst>
                    </p:cTn>
                  </p:par>
                  <p:par>
                    <p:cTn id="81" fill="hold" nodeType="clickPar">
                      <p:stCondLst>
                        <p:cond delay="indefinite"/>
                      </p:stCondLst>
                      <p:childTnLst>
                        <p:par>
                          <p:cTn id="82" fill="hold" nodeType="withGroup">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10268"/>
                                        </p:tgtEl>
                                        <p:attrNameLst>
                                          <p:attrName>style.visibility</p:attrName>
                                        </p:attrNameLst>
                                      </p:cBhvr>
                                      <p:to>
                                        <p:strVal val="visible"/>
                                      </p:to>
                                    </p:set>
                                    <p:animEffect transition="in" filter="fade">
                                      <p:cBhvr>
                                        <p:cTn id="85" dur="2000"/>
                                        <p:tgtEl>
                                          <p:spTgt spid="10268"/>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10281"/>
                                        </p:tgtEl>
                                        <p:attrNameLst>
                                          <p:attrName>style.visibility</p:attrName>
                                        </p:attrNameLst>
                                      </p:cBhvr>
                                      <p:to>
                                        <p:strVal val="visible"/>
                                      </p:to>
                                    </p:set>
                                    <p:animEffect transition="in" filter="fade">
                                      <p:cBhvr>
                                        <p:cTn id="88" dur="1000"/>
                                        <p:tgtEl>
                                          <p:spTgt spid="10281"/>
                                        </p:tgtEl>
                                      </p:cBhvr>
                                    </p:animEffect>
                                  </p:childTnLst>
                                </p:cTn>
                              </p:par>
                            </p:childTnLst>
                          </p:cTn>
                        </p:par>
                      </p:childTnLst>
                    </p:cTn>
                  </p:par>
                  <p:par>
                    <p:cTn id="89" fill="hold" nodeType="clickPar">
                      <p:stCondLst>
                        <p:cond delay="indefinite"/>
                      </p:stCondLst>
                      <p:childTnLst>
                        <p:par>
                          <p:cTn id="90" fill="hold" nodeType="withGroup">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10258"/>
                                        </p:tgtEl>
                                        <p:attrNameLst>
                                          <p:attrName>style.visibility</p:attrName>
                                        </p:attrNameLst>
                                      </p:cBhvr>
                                      <p:to>
                                        <p:strVal val="visible"/>
                                      </p:to>
                                    </p:set>
                                    <p:animEffect transition="in" filter="fade">
                                      <p:cBhvr>
                                        <p:cTn id="93" dur="1000"/>
                                        <p:tgtEl>
                                          <p:spTgt spid="10258"/>
                                        </p:tgtEl>
                                      </p:cBhvr>
                                    </p:animEffect>
                                  </p:childTnLst>
                                </p:cTn>
                              </p:par>
                            </p:childTnLst>
                          </p:cTn>
                        </p:par>
                      </p:childTnLst>
                    </p:cTn>
                  </p:par>
                  <p:par>
                    <p:cTn id="94" fill="hold" nodeType="clickPar">
                      <p:stCondLst>
                        <p:cond delay="indefinite"/>
                      </p:stCondLst>
                      <p:childTnLst>
                        <p:par>
                          <p:cTn id="95" fill="hold" nodeType="withGroup">
                            <p:stCondLst>
                              <p:cond delay="0"/>
                            </p:stCondLst>
                            <p:childTnLst>
                              <p:par>
                                <p:cTn id="96" presetID="10" presetClass="exit" presetSubtype="0" fill="hold" grpId="1" nodeType="clickEffect">
                                  <p:stCondLst>
                                    <p:cond delay="0"/>
                                  </p:stCondLst>
                                  <p:childTnLst>
                                    <p:animEffect transition="out" filter="fade">
                                      <p:cBhvr>
                                        <p:cTn id="97" dur="1000"/>
                                        <p:tgtEl>
                                          <p:spTgt spid="10268"/>
                                        </p:tgtEl>
                                      </p:cBhvr>
                                    </p:animEffect>
                                    <p:set>
                                      <p:cBhvr>
                                        <p:cTn id="98" dur="1" fill="hold">
                                          <p:stCondLst>
                                            <p:cond delay="999"/>
                                          </p:stCondLst>
                                        </p:cTn>
                                        <p:tgtEl>
                                          <p:spTgt spid="10268"/>
                                        </p:tgtEl>
                                        <p:attrNameLst>
                                          <p:attrName>style.visibility</p:attrName>
                                        </p:attrNameLst>
                                      </p:cBhvr>
                                      <p:to>
                                        <p:strVal val="hidden"/>
                                      </p:to>
                                    </p:set>
                                  </p:childTnLst>
                                </p:cTn>
                              </p:par>
                              <p:par>
                                <p:cTn id="99" presetID="10" presetClass="entr" presetSubtype="0" fill="hold" grpId="0" nodeType="withEffect">
                                  <p:stCondLst>
                                    <p:cond delay="0"/>
                                  </p:stCondLst>
                                  <p:childTnLst>
                                    <p:set>
                                      <p:cBhvr>
                                        <p:cTn id="100" dur="1" fill="hold">
                                          <p:stCondLst>
                                            <p:cond delay="0"/>
                                          </p:stCondLst>
                                        </p:cTn>
                                        <p:tgtEl>
                                          <p:spTgt spid="10269"/>
                                        </p:tgtEl>
                                        <p:attrNameLst>
                                          <p:attrName>style.visibility</p:attrName>
                                        </p:attrNameLst>
                                      </p:cBhvr>
                                      <p:to>
                                        <p:strVal val="visible"/>
                                      </p:to>
                                    </p:set>
                                    <p:animEffect transition="in" filter="fade">
                                      <p:cBhvr>
                                        <p:cTn id="101" dur="2000"/>
                                        <p:tgtEl>
                                          <p:spTgt spid="10269"/>
                                        </p:tgtEl>
                                      </p:cBhvr>
                                    </p:animEffect>
                                  </p:childTnLst>
                                </p:cTn>
                              </p:par>
                            </p:childTnLst>
                          </p:cTn>
                        </p:par>
                      </p:childTnLst>
                    </p:cTn>
                  </p:par>
                  <p:par>
                    <p:cTn id="102" fill="hold" nodeType="clickPar">
                      <p:stCondLst>
                        <p:cond delay="indefinite"/>
                      </p:stCondLst>
                      <p:childTnLst>
                        <p:par>
                          <p:cTn id="103" fill="hold" nodeType="withGroup">
                            <p:stCondLst>
                              <p:cond delay="0"/>
                            </p:stCondLst>
                            <p:childTnLst>
                              <p:par>
                                <p:cTn id="104" presetID="10" presetClass="entr" presetSubtype="0" fill="hold" grpId="0" nodeType="clickEffect">
                                  <p:stCondLst>
                                    <p:cond delay="0"/>
                                  </p:stCondLst>
                                  <p:childTnLst>
                                    <p:set>
                                      <p:cBhvr>
                                        <p:cTn id="105" dur="1" fill="hold">
                                          <p:stCondLst>
                                            <p:cond delay="0"/>
                                          </p:stCondLst>
                                        </p:cTn>
                                        <p:tgtEl>
                                          <p:spTgt spid="10259"/>
                                        </p:tgtEl>
                                        <p:attrNameLst>
                                          <p:attrName>style.visibility</p:attrName>
                                        </p:attrNameLst>
                                      </p:cBhvr>
                                      <p:to>
                                        <p:strVal val="visible"/>
                                      </p:to>
                                    </p:set>
                                    <p:animEffect transition="in" filter="fade">
                                      <p:cBhvr>
                                        <p:cTn id="106" dur="2000"/>
                                        <p:tgtEl>
                                          <p:spTgt spid="10259"/>
                                        </p:tgtEl>
                                      </p:cBhvr>
                                    </p:animEffect>
                                  </p:childTnLst>
                                </p:cTn>
                              </p:par>
                            </p:childTnLst>
                          </p:cTn>
                        </p:par>
                      </p:childTnLst>
                    </p:cTn>
                  </p:par>
                  <p:par>
                    <p:cTn id="107" fill="hold" nodeType="clickPar">
                      <p:stCondLst>
                        <p:cond delay="indefinite"/>
                      </p:stCondLst>
                      <p:childTnLst>
                        <p:par>
                          <p:cTn id="108" fill="hold" nodeType="withGroup">
                            <p:stCondLst>
                              <p:cond delay="0"/>
                            </p:stCondLst>
                            <p:childTnLst>
                              <p:par>
                                <p:cTn id="109" presetID="10" presetClass="entr" presetSubtype="0" fill="hold" grpId="0" nodeType="clickEffect">
                                  <p:stCondLst>
                                    <p:cond delay="0"/>
                                  </p:stCondLst>
                                  <p:childTnLst>
                                    <p:set>
                                      <p:cBhvr>
                                        <p:cTn id="110" dur="1" fill="hold">
                                          <p:stCondLst>
                                            <p:cond delay="0"/>
                                          </p:stCondLst>
                                        </p:cTn>
                                        <p:tgtEl>
                                          <p:spTgt spid="10260"/>
                                        </p:tgtEl>
                                        <p:attrNameLst>
                                          <p:attrName>style.visibility</p:attrName>
                                        </p:attrNameLst>
                                      </p:cBhvr>
                                      <p:to>
                                        <p:strVal val="visible"/>
                                      </p:to>
                                    </p:set>
                                    <p:animEffect transition="in" filter="fade">
                                      <p:cBhvr>
                                        <p:cTn id="111" dur="1000"/>
                                        <p:tgtEl>
                                          <p:spTgt spid="10260"/>
                                        </p:tgtEl>
                                      </p:cBhvr>
                                    </p:animEffect>
                                  </p:childTnLst>
                                </p:cTn>
                              </p:par>
                            </p:childTnLst>
                          </p:cTn>
                        </p:par>
                      </p:childTnLst>
                    </p:cTn>
                  </p:par>
                  <p:par>
                    <p:cTn id="112" fill="hold" nodeType="clickPar">
                      <p:stCondLst>
                        <p:cond delay="indefinite"/>
                      </p:stCondLst>
                      <p:childTnLst>
                        <p:par>
                          <p:cTn id="113" fill="hold" nodeType="withGroup">
                            <p:stCondLst>
                              <p:cond delay="0"/>
                            </p:stCondLst>
                            <p:childTnLst>
                              <p:par>
                                <p:cTn id="114" presetID="10" presetClass="exit" presetSubtype="0" fill="hold" grpId="1" nodeType="clickEffect">
                                  <p:stCondLst>
                                    <p:cond delay="0"/>
                                  </p:stCondLst>
                                  <p:childTnLst>
                                    <p:animEffect transition="out" filter="fade">
                                      <p:cBhvr>
                                        <p:cTn id="115" dur="1000"/>
                                        <p:tgtEl>
                                          <p:spTgt spid="10269"/>
                                        </p:tgtEl>
                                      </p:cBhvr>
                                    </p:animEffect>
                                    <p:set>
                                      <p:cBhvr>
                                        <p:cTn id="116" dur="1" fill="hold">
                                          <p:stCondLst>
                                            <p:cond delay="999"/>
                                          </p:stCondLst>
                                        </p:cTn>
                                        <p:tgtEl>
                                          <p:spTgt spid="10269"/>
                                        </p:tgtEl>
                                        <p:attrNameLst>
                                          <p:attrName>style.visibility</p:attrName>
                                        </p:attrNameLst>
                                      </p:cBhvr>
                                      <p:to>
                                        <p:strVal val="hidden"/>
                                      </p:to>
                                    </p:set>
                                  </p:childTnLst>
                                </p:cTn>
                              </p:par>
                              <p:par>
                                <p:cTn id="117" presetID="10" presetClass="entr" presetSubtype="0" fill="hold" grpId="0" nodeType="withEffect">
                                  <p:stCondLst>
                                    <p:cond delay="0"/>
                                  </p:stCondLst>
                                  <p:childTnLst>
                                    <p:set>
                                      <p:cBhvr>
                                        <p:cTn id="118" dur="1" fill="hold">
                                          <p:stCondLst>
                                            <p:cond delay="0"/>
                                          </p:stCondLst>
                                        </p:cTn>
                                        <p:tgtEl>
                                          <p:spTgt spid="10270"/>
                                        </p:tgtEl>
                                        <p:attrNameLst>
                                          <p:attrName>style.visibility</p:attrName>
                                        </p:attrNameLst>
                                      </p:cBhvr>
                                      <p:to>
                                        <p:strVal val="visible"/>
                                      </p:to>
                                    </p:set>
                                    <p:animEffect transition="in" filter="fade">
                                      <p:cBhvr>
                                        <p:cTn id="119" dur="2000"/>
                                        <p:tgtEl>
                                          <p:spTgt spid="10270"/>
                                        </p:tgtEl>
                                      </p:cBhvr>
                                    </p:animEffect>
                                  </p:childTnLst>
                                </p:cTn>
                              </p:par>
                            </p:childTnLst>
                          </p:cTn>
                        </p:par>
                      </p:childTnLst>
                    </p:cTn>
                  </p:par>
                  <p:par>
                    <p:cTn id="120" fill="hold" nodeType="clickPar">
                      <p:stCondLst>
                        <p:cond delay="indefinite"/>
                      </p:stCondLst>
                      <p:childTnLst>
                        <p:par>
                          <p:cTn id="121" fill="hold" nodeType="withGroup">
                            <p:stCondLst>
                              <p:cond delay="0"/>
                            </p:stCondLst>
                            <p:childTnLst>
                              <p:par>
                                <p:cTn id="122" presetID="10" presetClass="entr" presetSubtype="0" fill="hold" grpId="0" nodeType="clickEffect">
                                  <p:stCondLst>
                                    <p:cond delay="0"/>
                                  </p:stCondLst>
                                  <p:childTnLst>
                                    <p:set>
                                      <p:cBhvr>
                                        <p:cTn id="123" dur="1" fill="hold">
                                          <p:stCondLst>
                                            <p:cond delay="0"/>
                                          </p:stCondLst>
                                        </p:cTn>
                                        <p:tgtEl>
                                          <p:spTgt spid="10261"/>
                                        </p:tgtEl>
                                        <p:attrNameLst>
                                          <p:attrName>style.visibility</p:attrName>
                                        </p:attrNameLst>
                                      </p:cBhvr>
                                      <p:to>
                                        <p:strVal val="visible"/>
                                      </p:to>
                                    </p:set>
                                    <p:animEffect transition="in" filter="fade">
                                      <p:cBhvr>
                                        <p:cTn id="124" dur="1000"/>
                                        <p:tgtEl>
                                          <p:spTgt spid="10261"/>
                                        </p:tgtEl>
                                      </p:cBhvr>
                                    </p:animEffect>
                                  </p:childTnLst>
                                </p:cTn>
                              </p:par>
                            </p:childTnLst>
                          </p:cTn>
                        </p:par>
                      </p:childTnLst>
                    </p:cTn>
                  </p:par>
                  <p:par>
                    <p:cTn id="125" fill="hold" nodeType="clickPar">
                      <p:stCondLst>
                        <p:cond delay="indefinite"/>
                      </p:stCondLst>
                      <p:childTnLst>
                        <p:par>
                          <p:cTn id="126" fill="hold" nodeType="withGroup">
                            <p:stCondLst>
                              <p:cond delay="0"/>
                            </p:stCondLst>
                            <p:childTnLst>
                              <p:par>
                                <p:cTn id="127" presetID="10" presetClass="exit" presetSubtype="0" fill="hold" grpId="1" nodeType="clickEffect">
                                  <p:stCondLst>
                                    <p:cond delay="0"/>
                                  </p:stCondLst>
                                  <p:childTnLst>
                                    <p:animEffect transition="out" filter="fade">
                                      <p:cBhvr>
                                        <p:cTn id="128" dur="1000"/>
                                        <p:tgtEl>
                                          <p:spTgt spid="10270"/>
                                        </p:tgtEl>
                                      </p:cBhvr>
                                    </p:animEffect>
                                    <p:set>
                                      <p:cBhvr>
                                        <p:cTn id="129" dur="1" fill="hold">
                                          <p:stCondLst>
                                            <p:cond delay="999"/>
                                          </p:stCondLst>
                                        </p:cTn>
                                        <p:tgtEl>
                                          <p:spTgt spid="10270"/>
                                        </p:tgtEl>
                                        <p:attrNameLst>
                                          <p:attrName>style.visibility</p:attrName>
                                        </p:attrNameLst>
                                      </p:cBhvr>
                                      <p:to>
                                        <p:strVal val="hidden"/>
                                      </p:to>
                                    </p:set>
                                  </p:childTnLst>
                                </p:cTn>
                              </p:par>
                              <p:par>
                                <p:cTn id="130" presetID="10" presetClass="entr" presetSubtype="0" fill="hold" grpId="0" nodeType="withEffect">
                                  <p:stCondLst>
                                    <p:cond delay="0"/>
                                  </p:stCondLst>
                                  <p:childTnLst>
                                    <p:set>
                                      <p:cBhvr>
                                        <p:cTn id="131" dur="1" fill="hold">
                                          <p:stCondLst>
                                            <p:cond delay="0"/>
                                          </p:stCondLst>
                                        </p:cTn>
                                        <p:tgtEl>
                                          <p:spTgt spid="10271"/>
                                        </p:tgtEl>
                                        <p:attrNameLst>
                                          <p:attrName>style.visibility</p:attrName>
                                        </p:attrNameLst>
                                      </p:cBhvr>
                                      <p:to>
                                        <p:strVal val="visible"/>
                                      </p:to>
                                    </p:set>
                                    <p:animEffect transition="in" filter="fade">
                                      <p:cBhvr>
                                        <p:cTn id="132" dur="2000"/>
                                        <p:tgtEl>
                                          <p:spTgt spid="10271"/>
                                        </p:tgtEl>
                                      </p:cBhvr>
                                    </p:animEffect>
                                  </p:childTnLst>
                                </p:cTn>
                              </p:par>
                            </p:childTnLst>
                          </p:cTn>
                        </p:par>
                      </p:childTnLst>
                    </p:cTn>
                  </p:par>
                  <p:par>
                    <p:cTn id="133" fill="hold" nodeType="clickPar">
                      <p:stCondLst>
                        <p:cond delay="indefinite"/>
                      </p:stCondLst>
                      <p:childTnLst>
                        <p:par>
                          <p:cTn id="134" fill="hold" nodeType="withGroup">
                            <p:stCondLst>
                              <p:cond delay="0"/>
                            </p:stCondLst>
                            <p:childTnLst>
                              <p:par>
                                <p:cTn id="135" presetID="10" presetClass="entr" presetSubtype="0" fill="hold" grpId="0" nodeType="clickEffect">
                                  <p:stCondLst>
                                    <p:cond delay="0"/>
                                  </p:stCondLst>
                                  <p:childTnLst>
                                    <p:set>
                                      <p:cBhvr>
                                        <p:cTn id="136" dur="1" fill="hold">
                                          <p:stCondLst>
                                            <p:cond delay="0"/>
                                          </p:stCondLst>
                                        </p:cTn>
                                        <p:tgtEl>
                                          <p:spTgt spid="10263"/>
                                        </p:tgtEl>
                                        <p:attrNameLst>
                                          <p:attrName>style.visibility</p:attrName>
                                        </p:attrNameLst>
                                      </p:cBhvr>
                                      <p:to>
                                        <p:strVal val="visible"/>
                                      </p:to>
                                    </p:set>
                                    <p:animEffect transition="in" filter="fade">
                                      <p:cBhvr>
                                        <p:cTn id="137" dur="2000"/>
                                        <p:tgtEl>
                                          <p:spTgt spid="10263"/>
                                        </p:tgtEl>
                                      </p:cBhvr>
                                    </p:animEffect>
                                  </p:childTnLst>
                                </p:cTn>
                              </p:par>
                            </p:childTnLst>
                          </p:cTn>
                        </p:par>
                      </p:childTnLst>
                    </p:cTn>
                  </p:par>
                  <p:par>
                    <p:cTn id="138" fill="hold" nodeType="clickPar">
                      <p:stCondLst>
                        <p:cond delay="indefinite"/>
                      </p:stCondLst>
                      <p:childTnLst>
                        <p:par>
                          <p:cTn id="139" fill="hold" nodeType="withGroup">
                            <p:stCondLst>
                              <p:cond delay="0"/>
                            </p:stCondLst>
                            <p:childTnLst>
                              <p:par>
                                <p:cTn id="140" presetID="10" presetClass="entr" presetSubtype="0" fill="hold" grpId="0" nodeType="clickEffect">
                                  <p:stCondLst>
                                    <p:cond delay="0"/>
                                  </p:stCondLst>
                                  <p:childTnLst>
                                    <p:set>
                                      <p:cBhvr>
                                        <p:cTn id="141" dur="1" fill="hold">
                                          <p:stCondLst>
                                            <p:cond delay="0"/>
                                          </p:stCondLst>
                                        </p:cTn>
                                        <p:tgtEl>
                                          <p:spTgt spid="10264"/>
                                        </p:tgtEl>
                                        <p:attrNameLst>
                                          <p:attrName>style.visibility</p:attrName>
                                        </p:attrNameLst>
                                      </p:cBhvr>
                                      <p:to>
                                        <p:strVal val="visible"/>
                                      </p:to>
                                    </p:set>
                                    <p:animEffect transition="in" filter="fade">
                                      <p:cBhvr>
                                        <p:cTn id="142" dur="1000"/>
                                        <p:tgtEl>
                                          <p:spTgt spid="10264"/>
                                        </p:tgtEl>
                                      </p:cBhvr>
                                    </p:animEffect>
                                  </p:childTnLst>
                                </p:cTn>
                              </p:par>
                            </p:childTnLst>
                          </p:cTn>
                        </p:par>
                      </p:childTnLst>
                    </p:cTn>
                  </p:par>
                  <p:par>
                    <p:cTn id="143" fill="hold" nodeType="clickPar">
                      <p:stCondLst>
                        <p:cond delay="indefinite"/>
                      </p:stCondLst>
                      <p:childTnLst>
                        <p:par>
                          <p:cTn id="144" fill="hold" nodeType="withGroup">
                            <p:stCondLst>
                              <p:cond delay="0"/>
                            </p:stCondLst>
                            <p:childTnLst>
                              <p:par>
                                <p:cTn id="145" presetID="10" presetClass="entr" presetSubtype="0" fill="hold" grpId="0" nodeType="clickEffect">
                                  <p:stCondLst>
                                    <p:cond delay="0"/>
                                  </p:stCondLst>
                                  <p:childTnLst>
                                    <p:set>
                                      <p:cBhvr>
                                        <p:cTn id="146" dur="1" fill="hold">
                                          <p:stCondLst>
                                            <p:cond delay="0"/>
                                          </p:stCondLst>
                                        </p:cTn>
                                        <p:tgtEl>
                                          <p:spTgt spid="10262"/>
                                        </p:tgtEl>
                                        <p:attrNameLst>
                                          <p:attrName>style.visibility</p:attrName>
                                        </p:attrNameLst>
                                      </p:cBhvr>
                                      <p:to>
                                        <p:strVal val="visible"/>
                                      </p:to>
                                    </p:set>
                                    <p:animEffect transition="in" filter="fade">
                                      <p:cBhvr>
                                        <p:cTn id="147" dur="1000"/>
                                        <p:tgtEl>
                                          <p:spTgt spid="10262"/>
                                        </p:tgtEl>
                                      </p:cBhvr>
                                    </p:animEffect>
                                  </p:childTnLst>
                                </p:cTn>
                              </p:par>
                            </p:childTnLst>
                          </p:cTn>
                        </p:par>
                      </p:childTnLst>
                    </p:cTn>
                  </p:par>
                  <p:par>
                    <p:cTn id="148" fill="hold" nodeType="clickPar">
                      <p:stCondLst>
                        <p:cond delay="indefinite"/>
                      </p:stCondLst>
                      <p:childTnLst>
                        <p:par>
                          <p:cTn id="149" fill="hold" nodeType="withGroup">
                            <p:stCondLst>
                              <p:cond delay="0"/>
                            </p:stCondLst>
                            <p:childTnLst>
                              <p:par>
                                <p:cTn id="150" presetID="10" presetClass="entr" presetSubtype="0" fill="hold" grpId="0" nodeType="clickEffect">
                                  <p:stCondLst>
                                    <p:cond delay="0"/>
                                  </p:stCondLst>
                                  <p:childTnLst>
                                    <p:set>
                                      <p:cBhvr>
                                        <p:cTn id="151" dur="1" fill="hold">
                                          <p:stCondLst>
                                            <p:cond delay="0"/>
                                          </p:stCondLst>
                                        </p:cTn>
                                        <p:tgtEl>
                                          <p:spTgt spid="10265"/>
                                        </p:tgtEl>
                                        <p:attrNameLst>
                                          <p:attrName>style.visibility</p:attrName>
                                        </p:attrNameLst>
                                      </p:cBhvr>
                                      <p:to>
                                        <p:strVal val="visible"/>
                                      </p:to>
                                    </p:set>
                                    <p:animEffect transition="in" filter="fade">
                                      <p:cBhvr>
                                        <p:cTn id="152" dur="1000"/>
                                        <p:tgtEl>
                                          <p:spTgt spid="10265"/>
                                        </p:tgtEl>
                                      </p:cBhvr>
                                    </p:animEffect>
                                  </p:childTnLst>
                                </p:cTn>
                              </p:par>
                            </p:childTnLst>
                          </p:cTn>
                        </p:par>
                      </p:childTnLst>
                    </p:cTn>
                  </p:par>
                  <p:par>
                    <p:cTn id="153" fill="hold" nodeType="clickPar">
                      <p:stCondLst>
                        <p:cond delay="indefinite"/>
                      </p:stCondLst>
                      <p:childTnLst>
                        <p:par>
                          <p:cTn id="154" fill="hold" nodeType="withGroup">
                            <p:stCondLst>
                              <p:cond delay="0"/>
                            </p:stCondLst>
                            <p:childTnLst>
                              <p:par>
                                <p:cTn id="155" presetID="10" presetClass="entr" presetSubtype="0" fill="hold" nodeType="clickEffect">
                                  <p:stCondLst>
                                    <p:cond delay="0"/>
                                  </p:stCondLst>
                                  <p:childTnLst>
                                    <p:set>
                                      <p:cBhvr>
                                        <p:cTn id="156" dur="1" fill="hold">
                                          <p:stCondLst>
                                            <p:cond delay="0"/>
                                          </p:stCondLst>
                                        </p:cTn>
                                        <p:tgtEl>
                                          <p:spTgt spid="10266"/>
                                        </p:tgtEl>
                                        <p:attrNameLst>
                                          <p:attrName>style.visibility</p:attrName>
                                        </p:attrNameLst>
                                      </p:cBhvr>
                                      <p:to>
                                        <p:strVal val="visible"/>
                                      </p:to>
                                    </p:set>
                                    <p:animEffect transition="in" filter="fade">
                                      <p:cBhvr>
                                        <p:cTn id="157" dur="2000"/>
                                        <p:tgtEl>
                                          <p:spTgt spid="10266"/>
                                        </p:tgtEl>
                                      </p:cBhvr>
                                    </p:animEffect>
                                  </p:childTnLst>
                                </p:cTn>
                              </p:par>
                            </p:childTnLst>
                          </p:cTn>
                        </p:par>
                      </p:childTnLst>
                    </p:cTn>
                  </p:par>
                  <p:par>
                    <p:cTn id="158" fill="hold" nodeType="clickPar">
                      <p:stCondLst>
                        <p:cond delay="indefinite"/>
                      </p:stCondLst>
                      <p:childTnLst>
                        <p:par>
                          <p:cTn id="159" fill="hold" nodeType="withGroup">
                            <p:stCondLst>
                              <p:cond delay="0"/>
                            </p:stCondLst>
                            <p:childTnLst>
                              <p:par>
                                <p:cTn id="160" presetID="10" presetClass="entr" presetSubtype="0" fill="hold" grpId="0" nodeType="clickEffect">
                                  <p:stCondLst>
                                    <p:cond delay="0"/>
                                  </p:stCondLst>
                                  <p:childTnLst>
                                    <p:set>
                                      <p:cBhvr>
                                        <p:cTn id="161" dur="1" fill="hold">
                                          <p:stCondLst>
                                            <p:cond delay="0"/>
                                          </p:stCondLst>
                                        </p:cTn>
                                        <p:tgtEl>
                                          <p:spTgt spid="10277"/>
                                        </p:tgtEl>
                                        <p:attrNameLst>
                                          <p:attrName>style.visibility</p:attrName>
                                        </p:attrNameLst>
                                      </p:cBhvr>
                                      <p:to>
                                        <p:strVal val="visible"/>
                                      </p:to>
                                    </p:set>
                                    <p:animEffect transition="in" filter="fade">
                                      <p:cBhvr>
                                        <p:cTn id="162" dur="500"/>
                                        <p:tgtEl>
                                          <p:spTgt spid="10277"/>
                                        </p:tgtEl>
                                      </p:cBhvr>
                                    </p:animEffect>
                                  </p:childTnLst>
                                </p:cTn>
                              </p:par>
                              <p:par>
                                <p:cTn id="163" presetID="10" presetClass="exit" presetSubtype="0" fill="hold" grpId="1" nodeType="withEffect">
                                  <p:stCondLst>
                                    <p:cond delay="500"/>
                                  </p:stCondLst>
                                  <p:childTnLst>
                                    <p:animEffect transition="out" filter="fade">
                                      <p:cBhvr>
                                        <p:cTn id="164" dur="500"/>
                                        <p:tgtEl>
                                          <p:spTgt spid="10277"/>
                                        </p:tgtEl>
                                      </p:cBhvr>
                                    </p:animEffect>
                                    <p:set>
                                      <p:cBhvr>
                                        <p:cTn id="165" dur="1" fill="hold">
                                          <p:stCondLst>
                                            <p:cond delay="499"/>
                                          </p:stCondLst>
                                        </p:cTn>
                                        <p:tgtEl>
                                          <p:spTgt spid="10277"/>
                                        </p:tgtEl>
                                        <p:attrNameLst>
                                          <p:attrName>style.visibility</p:attrName>
                                        </p:attrNameLst>
                                      </p:cBhvr>
                                      <p:to>
                                        <p:strVal val="hidden"/>
                                      </p:to>
                                    </p:set>
                                  </p:childTnLst>
                                </p:cTn>
                              </p:par>
                              <p:par>
                                <p:cTn id="166" presetID="10" presetClass="entr" presetSubtype="0" fill="hold" grpId="0" nodeType="withEffect">
                                  <p:stCondLst>
                                    <p:cond delay="500"/>
                                  </p:stCondLst>
                                  <p:childTnLst>
                                    <p:set>
                                      <p:cBhvr>
                                        <p:cTn id="167" dur="1" fill="hold">
                                          <p:stCondLst>
                                            <p:cond delay="0"/>
                                          </p:stCondLst>
                                        </p:cTn>
                                        <p:tgtEl>
                                          <p:spTgt spid="10276"/>
                                        </p:tgtEl>
                                        <p:attrNameLst>
                                          <p:attrName>style.visibility</p:attrName>
                                        </p:attrNameLst>
                                      </p:cBhvr>
                                      <p:to>
                                        <p:strVal val="visible"/>
                                      </p:to>
                                    </p:set>
                                    <p:animEffect transition="in" filter="fade">
                                      <p:cBhvr>
                                        <p:cTn id="168" dur="500"/>
                                        <p:tgtEl>
                                          <p:spTgt spid="10276"/>
                                        </p:tgtEl>
                                      </p:cBhvr>
                                    </p:animEffect>
                                  </p:childTnLst>
                                </p:cTn>
                              </p:par>
                              <p:par>
                                <p:cTn id="169" presetID="10" presetClass="exit" presetSubtype="0" fill="hold" grpId="1" nodeType="withEffect">
                                  <p:stCondLst>
                                    <p:cond delay="1000"/>
                                  </p:stCondLst>
                                  <p:childTnLst>
                                    <p:animEffect transition="out" filter="fade">
                                      <p:cBhvr>
                                        <p:cTn id="170" dur="500"/>
                                        <p:tgtEl>
                                          <p:spTgt spid="10276"/>
                                        </p:tgtEl>
                                      </p:cBhvr>
                                    </p:animEffect>
                                    <p:set>
                                      <p:cBhvr>
                                        <p:cTn id="171" dur="1" fill="hold">
                                          <p:stCondLst>
                                            <p:cond delay="499"/>
                                          </p:stCondLst>
                                        </p:cTn>
                                        <p:tgtEl>
                                          <p:spTgt spid="10276"/>
                                        </p:tgtEl>
                                        <p:attrNameLst>
                                          <p:attrName>style.visibility</p:attrName>
                                        </p:attrNameLst>
                                      </p:cBhvr>
                                      <p:to>
                                        <p:strVal val="hidden"/>
                                      </p:to>
                                    </p:set>
                                  </p:childTnLst>
                                </p:cTn>
                              </p:par>
                              <p:par>
                                <p:cTn id="172" presetID="10" presetClass="entr" presetSubtype="0" fill="hold" grpId="0" nodeType="withEffect">
                                  <p:stCondLst>
                                    <p:cond delay="1000"/>
                                  </p:stCondLst>
                                  <p:childTnLst>
                                    <p:set>
                                      <p:cBhvr>
                                        <p:cTn id="173" dur="1" fill="hold">
                                          <p:stCondLst>
                                            <p:cond delay="0"/>
                                          </p:stCondLst>
                                        </p:cTn>
                                        <p:tgtEl>
                                          <p:spTgt spid="10275"/>
                                        </p:tgtEl>
                                        <p:attrNameLst>
                                          <p:attrName>style.visibility</p:attrName>
                                        </p:attrNameLst>
                                      </p:cBhvr>
                                      <p:to>
                                        <p:strVal val="visible"/>
                                      </p:to>
                                    </p:set>
                                    <p:animEffect transition="in" filter="fade">
                                      <p:cBhvr>
                                        <p:cTn id="174" dur="500"/>
                                        <p:tgtEl>
                                          <p:spTgt spid="10275"/>
                                        </p:tgtEl>
                                      </p:cBhvr>
                                    </p:animEffect>
                                  </p:childTnLst>
                                </p:cTn>
                              </p:par>
                              <p:par>
                                <p:cTn id="175" presetID="10" presetClass="entr" presetSubtype="0" fill="hold" grpId="0" nodeType="withEffect">
                                  <p:stCondLst>
                                    <p:cond delay="1000"/>
                                  </p:stCondLst>
                                  <p:childTnLst>
                                    <p:set>
                                      <p:cBhvr>
                                        <p:cTn id="176" dur="1" fill="hold">
                                          <p:stCondLst>
                                            <p:cond delay="0"/>
                                          </p:stCondLst>
                                        </p:cTn>
                                        <p:tgtEl>
                                          <p:spTgt spid="10278"/>
                                        </p:tgtEl>
                                        <p:attrNameLst>
                                          <p:attrName>style.visibility</p:attrName>
                                        </p:attrNameLst>
                                      </p:cBhvr>
                                      <p:to>
                                        <p:strVal val="visible"/>
                                      </p:to>
                                    </p:set>
                                    <p:animEffect transition="in" filter="fade">
                                      <p:cBhvr>
                                        <p:cTn id="177" dur="500"/>
                                        <p:tgtEl>
                                          <p:spTgt spid="10278"/>
                                        </p:tgtEl>
                                      </p:cBhvr>
                                    </p:animEffect>
                                  </p:childTnLst>
                                </p:cTn>
                              </p:par>
                              <p:par>
                                <p:cTn id="178" presetID="10" presetClass="exit" presetSubtype="0" fill="hold" grpId="1" nodeType="withEffect">
                                  <p:stCondLst>
                                    <p:cond delay="2500"/>
                                  </p:stCondLst>
                                  <p:childTnLst>
                                    <p:animEffect transition="out" filter="fade">
                                      <p:cBhvr>
                                        <p:cTn id="179" dur="500"/>
                                        <p:tgtEl>
                                          <p:spTgt spid="10275"/>
                                        </p:tgtEl>
                                      </p:cBhvr>
                                    </p:animEffect>
                                    <p:set>
                                      <p:cBhvr>
                                        <p:cTn id="180" dur="1" fill="hold">
                                          <p:stCondLst>
                                            <p:cond delay="499"/>
                                          </p:stCondLst>
                                        </p:cTn>
                                        <p:tgtEl>
                                          <p:spTgt spid="10275"/>
                                        </p:tgtEl>
                                        <p:attrNameLst>
                                          <p:attrName>style.visibility</p:attrName>
                                        </p:attrNameLst>
                                      </p:cBhvr>
                                      <p:to>
                                        <p:strVal val="hidden"/>
                                      </p:to>
                                    </p:set>
                                  </p:childTnLst>
                                </p:cTn>
                              </p:par>
                              <p:par>
                                <p:cTn id="181" presetID="10" presetClass="entr" presetSubtype="0" fill="hold" grpId="0" nodeType="withEffect">
                                  <p:stCondLst>
                                    <p:cond delay="2500"/>
                                  </p:stCondLst>
                                  <p:childTnLst>
                                    <p:set>
                                      <p:cBhvr>
                                        <p:cTn id="182" dur="1" fill="hold">
                                          <p:stCondLst>
                                            <p:cond delay="0"/>
                                          </p:stCondLst>
                                        </p:cTn>
                                        <p:tgtEl>
                                          <p:spTgt spid="10279"/>
                                        </p:tgtEl>
                                        <p:attrNameLst>
                                          <p:attrName>style.visibility</p:attrName>
                                        </p:attrNameLst>
                                      </p:cBhvr>
                                      <p:to>
                                        <p:strVal val="visible"/>
                                      </p:to>
                                    </p:set>
                                    <p:animEffect transition="in" filter="fade">
                                      <p:cBhvr>
                                        <p:cTn id="183" dur="500"/>
                                        <p:tgtEl>
                                          <p:spTgt spid="102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p:bldP spid="10244" grpId="0"/>
      <p:bldP spid="10245" grpId="0"/>
      <p:bldP spid="10246" grpId="0"/>
      <p:bldP spid="10247" grpId="0"/>
      <p:bldP spid="10248" grpId="0"/>
      <p:bldP spid="10249" grpId="0"/>
      <p:bldP spid="10250" grpId="0"/>
      <p:bldP spid="10251" grpId="0"/>
      <p:bldP spid="10252" grpId="0"/>
      <p:bldP spid="10253" grpId="0"/>
      <p:bldP spid="10254" grpId="0"/>
      <p:bldP spid="10255" grpId="0"/>
      <p:bldP spid="10257" grpId="0"/>
      <p:bldP spid="10258" grpId="0"/>
      <p:bldP spid="10259" grpId="0"/>
      <p:bldP spid="10260" grpId="0"/>
      <p:bldP spid="10261" grpId="0"/>
      <p:bldP spid="10262" grpId="0" animBg="1"/>
      <p:bldP spid="10263" grpId="0" animBg="1"/>
      <p:bldP spid="10264" grpId="0"/>
      <p:bldP spid="10265" grpId="0"/>
      <p:bldP spid="10267" grpId="0" animBg="1"/>
      <p:bldP spid="10267" grpId="1" animBg="1"/>
      <p:bldP spid="10268" grpId="0" animBg="1"/>
      <p:bldP spid="10268" grpId="1" animBg="1"/>
      <p:bldP spid="10269" grpId="0" animBg="1"/>
      <p:bldP spid="10269" grpId="1" animBg="1"/>
      <p:bldP spid="10270" grpId="0" animBg="1"/>
      <p:bldP spid="10270" grpId="1" animBg="1"/>
      <p:bldP spid="10271" grpId="0" animBg="1"/>
      <p:bldP spid="10275" grpId="0" animBg="1"/>
      <p:bldP spid="10275" grpId="1" animBg="1"/>
      <p:bldP spid="10276" grpId="0" animBg="1"/>
      <p:bldP spid="10276" grpId="1" animBg="1"/>
      <p:bldP spid="10277" grpId="0" animBg="1"/>
      <p:bldP spid="10277" grpId="1" animBg="1"/>
      <p:bldP spid="10278" grpId="0" animBg="1"/>
      <p:bldP spid="10279" grpId="0" animBg="1"/>
      <p:bldP spid="10280" grpId="0"/>
      <p:bldP spid="1028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2"/>
          <p:cNvSpPr txBox="1">
            <a:spLocks noChangeArrowheads="1"/>
          </p:cNvSpPr>
          <p:nvPr/>
        </p:nvSpPr>
        <p:spPr bwMode="auto">
          <a:xfrm>
            <a:off x="684213" y="1852502"/>
            <a:ext cx="7696200" cy="830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AU" dirty="0" err="1">
                <a:latin typeface="+mn-lt"/>
              </a:rPr>
              <a:t>Wragg</a:t>
            </a:r>
            <a:r>
              <a:rPr lang="en-AU" dirty="0">
                <a:latin typeface="+mn-lt"/>
              </a:rPr>
              <a:t>, J. (1989) </a:t>
            </a:r>
            <a:r>
              <a:rPr lang="en-AU" i="1" dirty="0">
                <a:latin typeface="+mn-lt"/>
              </a:rPr>
              <a:t>Talk Sense to Yourself. A program for children and adolescents.</a:t>
            </a:r>
            <a:r>
              <a:rPr lang="en-AU" dirty="0">
                <a:latin typeface="+mn-lt"/>
              </a:rPr>
              <a:t>  ACER: Camberwell, VIC</a:t>
            </a:r>
          </a:p>
        </p:txBody>
      </p:sp>
      <p:sp>
        <p:nvSpPr>
          <p:cNvPr id="3" name="Rectangle 2"/>
          <p:cNvSpPr/>
          <p:nvPr/>
        </p:nvSpPr>
        <p:spPr>
          <a:xfrm>
            <a:off x="684213" y="2947143"/>
            <a:ext cx="8459787" cy="830997"/>
          </a:xfrm>
          <a:prstGeom prst="rect">
            <a:avLst/>
          </a:prstGeom>
        </p:spPr>
        <p:txBody>
          <a:bodyPr wrap="square">
            <a:spAutoFit/>
          </a:bodyPr>
          <a:lstStyle/>
          <a:p>
            <a:r>
              <a:rPr lang="en-US" sz="2400" dirty="0" err="1" smtClean="0"/>
              <a:t>Boeree</a:t>
            </a:r>
            <a:r>
              <a:rPr lang="en-US" sz="2400" dirty="0" smtClean="0"/>
              <a:t>, G.C. (20006) </a:t>
            </a:r>
            <a:r>
              <a:rPr lang="en-US" sz="2400" i="1" dirty="0" smtClean="0"/>
              <a:t>Personality Theories – Albert Ellis. </a:t>
            </a:r>
            <a:r>
              <a:rPr lang="en-US" sz="2400" dirty="0" smtClean="0"/>
              <a:t>Website accessed 23/2/2011 at http</a:t>
            </a:r>
            <a:r>
              <a:rPr lang="en-US" sz="2400" dirty="0"/>
              <a:t>://</a:t>
            </a:r>
            <a:r>
              <a:rPr lang="en-US" sz="2400" dirty="0" err="1"/>
              <a:t>webspace.ship.edu</a:t>
            </a:r>
            <a:r>
              <a:rPr lang="en-US" sz="2400" dirty="0"/>
              <a:t>/</a:t>
            </a:r>
            <a:r>
              <a:rPr lang="en-US" sz="2400" dirty="0" err="1"/>
              <a:t>cgboer</a:t>
            </a:r>
            <a:r>
              <a:rPr lang="en-US" sz="2400" dirty="0"/>
              <a:t>/</a:t>
            </a:r>
            <a:r>
              <a:rPr lang="en-US" sz="2400" dirty="0" err="1"/>
              <a:t>ellis.html</a:t>
            </a:r>
            <a:endParaRPr lang="en-US" sz="2400" dirty="0"/>
          </a:p>
        </p:txBody>
      </p:sp>
      <p:sp>
        <p:nvSpPr>
          <p:cNvPr id="4" name="Rectangle 3"/>
          <p:cNvSpPr/>
          <p:nvPr/>
        </p:nvSpPr>
        <p:spPr>
          <a:xfrm>
            <a:off x="684214" y="4284442"/>
            <a:ext cx="7696199" cy="1200328"/>
          </a:xfrm>
          <a:prstGeom prst="rect">
            <a:avLst/>
          </a:prstGeom>
        </p:spPr>
        <p:txBody>
          <a:bodyPr wrap="square">
            <a:spAutoFit/>
          </a:bodyPr>
          <a:lstStyle/>
          <a:p>
            <a:r>
              <a:rPr lang="en-US" sz="2400" dirty="0"/>
              <a:t>Petersen, </a:t>
            </a:r>
            <a:r>
              <a:rPr lang="en-US" sz="2400" dirty="0" smtClean="0"/>
              <a:t>L. </a:t>
            </a:r>
            <a:r>
              <a:rPr lang="en-US" sz="2400" dirty="0"/>
              <a:t>&amp; </a:t>
            </a:r>
            <a:r>
              <a:rPr lang="en-US" sz="2400" dirty="0" err="1"/>
              <a:t>Gannoni</a:t>
            </a:r>
            <a:r>
              <a:rPr lang="en-US" sz="2400" dirty="0"/>
              <a:t>, </a:t>
            </a:r>
            <a:r>
              <a:rPr lang="en-US" sz="2400" dirty="0" smtClean="0"/>
              <a:t>A.F</a:t>
            </a:r>
            <a:r>
              <a:rPr lang="en-US" sz="2400" dirty="0"/>
              <a:t>. </a:t>
            </a:r>
            <a:r>
              <a:rPr lang="en-US" sz="2400" dirty="0" smtClean="0"/>
              <a:t>(1992)  </a:t>
            </a:r>
            <a:r>
              <a:rPr lang="en-US" sz="2400" i="1" dirty="0" smtClean="0"/>
              <a:t>Stop, think. do: Teacher's </a:t>
            </a:r>
            <a:r>
              <a:rPr lang="en-US" sz="2400" i="1" dirty="0"/>
              <a:t>manual for training social skills while managing student behaviour</a:t>
            </a:r>
            <a:r>
              <a:rPr lang="en-US" sz="2400" dirty="0"/>
              <a:t> </a:t>
            </a:r>
            <a:r>
              <a:rPr lang="en-US" sz="2400" dirty="0" smtClean="0"/>
              <a:t>. ACER</a:t>
            </a:r>
            <a:r>
              <a:rPr lang="en-US" sz="2400" dirty="0"/>
              <a:t>, Hawthorn, Vic. </a:t>
            </a:r>
          </a:p>
        </p:txBody>
      </p:sp>
      <p:sp>
        <p:nvSpPr>
          <p:cNvPr id="5" name="TextBox 4"/>
          <p:cNvSpPr txBox="1"/>
          <p:nvPr/>
        </p:nvSpPr>
        <p:spPr>
          <a:xfrm>
            <a:off x="684213" y="683968"/>
            <a:ext cx="4615949" cy="646331"/>
          </a:xfrm>
          <a:prstGeom prst="rect">
            <a:avLst/>
          </a:prstGeom>
          <a:noFill/>
        </p:spPr>
        <p:txBody>
          <a:bodyPr wrap="square" rtlCol="0">
            <a:spAutoFit/>
          </a:bodyPr>
          <a:lstStyle/>
          <a:p>
            <a:r>
              <a:rPr lang="en-US" sz="3600" b="1" dirty="0" smtClean="0">
                <a:effectLst>
                  <a:reflection blurRad="6350" stA="60000" endA="900" endPos="58000" dir="5400000" sy="-100000" algn="bl" rotWithShape="0"/>
                </a:effectLst>
              </a:rPr>
              <a:t>References</a:t>
            </a:r>
            <a:endParaRPr lang="en-US" sz="3600" b="1" dirty="0">
              <a:effectLst>
                <a:reflection blurRad="6350" stA="60000" endA="900" endPos="58000" dir="5400000" sy="-100000" algn="bl" rotWithShape="0"/>
              </a:effectLst>
            </a:endParaRPr>
          </a:p>
        </p:txBody>
      </p:sp>
    </p:spTree>
    <p:extLst>
      <p:ext uri="{BB962C8B-B14F-4D97-AF65-F5344CB8AC3E}">
        <p14:creationId xmlns:p14="http://schemas.microsoft.com/office/powerpoint/2010/main" val="29239353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pic>
        <p:nvPicPr>
          <p:cNvPr id="17409" name="Picture 30" descr="environment_whi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828800"/>
            <a:ext cx="1763713" cy="150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7" name="Picture 2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37616" y="3812715"/>
            <a:ext cx="3284446" cy="2017160"/>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1" name="Picture 5" descr="thinking bubbl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1676400"/>
            <a:ext cx="3244850" cy="201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12" descr="arrow_draw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622593">
            <a:off x="2057400" y="2819400"/>
            <a:ext cx="887413" cy="1992313"/>
          </a:xfrm>
          <a:prstGeom prst="rect">
            <a:avLst/>
          </a:prstGeom>
          <a:noFill/>
          <a:ln>
            <a:noFill/>
          </a:ln>
          <a:effectLst>
            <a:innerShdw blurRad="63500" dist="50800" dir="18900000">
              <a:prstClr val="black">
                <a:alpha val="50000"/>
              </a:prstClr>
            </a:inn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1" name="Picture 13" descr="arrow_draw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7817566">
            <a:off x="5810250" y="3028950"/>
            <a:ext cx="887413" cy="1992313"/>
          </a:xfrm>
          <a:prstGeom prst="rect">
            <a:avLst/>
          </a:prstGeom>
          <a:noFill/>
          <a:ln>
            <a:noFill/>
          </a:ln>
          <a:effectLst>
            <a:innerShdw blurRad="63500" dist="50800" dir="18900000">
              <a:prstClr val="black">
                <a:alpha val="50000"/>
              </a:prstClr>
            </a:inn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4" name="Picture 16" descr="arrow_drawnGree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188421">
            <a:off x="5410200" y="2514600"/>
            <a:ext cx="887413" cy="1992313"/>
          </a:xfrm>
          <a:prstGeom prst="rect">
            <a:avLst/>
          </a:prstGeom>
          <a:noFill/>
          <a:ln>
            <a:noFill/>
          </a:ln>
          <a:effectLst>
            <a:innerShdw blurRad="63500" dist="50800" dir="13500000">
              <a:prstClr val="black">
                <a:alpha val="50000"/>
              </a:prstClr>
            </a:inn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5" name="Picture 17" descr="arrow_drawnGree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7371508">
            <a:off x="2533650" y="2419350"/>
            <a:ext cx="887413" cy="1992313"/>
          </a:xfrm>
          <a:prstGeom prst="rect">
            <a:avLst/>
          </a:prstGeom>
          <a:noFill/>
          <a:ln>
            <a:noFill/>
          </a:ln>
          <a:effectLst>
            <a:innerShdw blurRad="63500" dist="50800" dir="13500000">
              <a:prstClr val="black">
                <a:alpha val="50000"/>
              </a:prstClr>
            </a:inn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6" name="Text Box 19"/>
          <p:cNvSpPr txBox="1">
            <a:spLocks noChangeArrowheads="1"/>
          </p:cNvSpPr>
          <p:nvPr/>
        </p:nvSpPr>
        <p:spPr bwMode="auto">
          <a:xfrm rot="760664">
            <a:off x="7010400" y="3383756"/>
            <a:ext cx="1905000" cy="579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AU" sz="3200" b="1" dirty="0">
                <a:solidFill>
                  <a:srgbClr val="FFFFFF"/>
                </a:solidFill>
                <a:effectLst>
                  <a:innerShdw blurRad="63500" dist="50800" dir="13500000">
                    <a:prstClr val="black">
                      <a:alpha val="50000"/>
                    </a:prstClr>
                  </a:innerShdw>
                </a:effectLst>
              </a:rPr>
              <a:t>thinking</a:t>
            </a:r>
          </a:p>
        </p:txBody>
      </p:sp>
      <p:sp>
        <p:nvSpPr>
          <p:cNvPr id="17417" name="Text Box 20"/>
          <p:cNvSpPr txBox="1">
            <a:spLocks noChangeArrowheads="1"/>
          </p:cNvSpPr>
          <p:nvPr/>
        </p:nvSpPr>
        <p:spPr bwMode="auto">
          <a:xfrm rot="39977">
            <a:off x="4617084" y="5017206"/>
            <a:ext cx="1629248" cy="5826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AU" sz="3200" b="1" dirty="0">
                <a:solidFill>
                  <a:srgbClr val="FFFFFF"/>
                </a:solidFill>
                <a:effectLst>
                  <a:innerShdw blurRad="63500" dist="50800" dir="13500000">
                    <a:prstClr val="black">
                      <a:alpha val="50000"/>
                    </a:prstClr>
                  </a:innerShdw>
                </a:effectLst>
              </a:rPr>
              <a:t>actions</a:t>
            </a:r>
          </a:p>
        </p:txBody>
      </p:sp>
      <p:sp>
        <p:nvSpPr>
          <p:cNvPr id="17418" name="Text Box 21"/>
          <p:cNvSpPr txBox="1">
            <a:spLocks noChangeArrowheads="1"/>
          </p:cNvSpPr>
          <p:nvPr/>
        </p:nvSpPr>
        <p:spPr bwMode="auto">
          <a:xfrm rot="-1262680">
            <a:off x="-76200" y="1371600"/>
            <a:ext cx="2895600" cy="579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AU" sz="3200" b="1" dirty="0">
                <a:solidFill>
                  <a:schemeClr val="bg1"/>
                </a:solidFill>
                <a:effectLst>
                  <a:innerShdw blurRad="63500" dist="50800" dir="13500000">
                    <a:prstClr val="black">
                      <a:alpha val="50000"/>
                    </a:prstClr>
                  </a:innerShdw>
                </a:effectLst>
              </a:rPr>
              <a:t>environment</a:t>
            </a:r>
            <a:endParaRPr lang="en-AU" sz="3200" b="1" dirty="0">
              <a:effectLst>
                <a:innerShdw blurRad="63500" dist="50800" dir="13500000">
                  <a:prstClr val="black">
                    <a:alpha val="50000"/>
                  </a:prstClr>
                </a:innerShdw>
              </a:effectLst>
            </a:endParaRPr>
          </a:p>
        </p:txBody>
      </p:sp>
      <p:sp>
        <p:nvSpPr>
          <p:cNvPr id="2072" name="Text Box 24"/>
          <p:cNvSpPr txBox="1">
            <a:spLocks noChangeArrowheads="1"/>
          </p:cNvSpPr>
          <p:nvPr/>
        </p:nvSpPr>
        <p:spPr bwMode="auto">
          <a:xfrm>
            <a:off x="1928560" y="639763"/>
            <a:ext cx="6986840" cy="5847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AU" sz="3200" b="1" dirty="0">
                <a:solidFill>
                  <a:schemeClr val="bg1"/>
                </a:solidFill>
                <a:effectLst>
                  <a:innerShdw blurRad="63500" dist="50800" dir="13500000">
                    <a:prstClr val="black">
                      <a:alpha val="50000"/>
                    </a:prstClr>
                  </a:innerShdw>
                </a:effectLst>
              </a:rPr>
              <a:t>Applied Behaviour Analysis </a:t>
            </a:r>
            <a:r>
              <a:rPr lang="en-AU" sz="3200" b="1" dirty="0">
                <a:solidFill>
                  <a:srgbClr val="FF0000"/>
                </a:solidFill>
                <a:effectLst>
                  <a:innerShdw blurRad="63500" dist="50800" dir="13500000">
                    <a:prstClr val="black">
                      <a:alpha val="50000"/>
                    </a:prstClr>
                  </a:innerShdw>
                </a:effectLst>
              </a:rPr>
              <a:t>(ABA)</a:t>
            </a:r>
            <a:endParaRPr lang="en-AU" sz="3600" b="1" dirty="0">
              <a:effectLst>
                <a:innerShdw blurRad="63500" dist="50800" dir="13500000">
                  <a:prstClr val="black">
                    <a:alpha val="50000"/>
                  </a:prstClr>
                </a:innerShdw>
              </a:effectLst>
            </a:endParaRPr>
          </a:p>
        </p:txBody>
      </p:sp>
      <p:sp>
        <p:nvSpPr>
          <p:cNvPr id="2073" name="Text Box 25"/>
          <p:cNvSpPr txBox="1">
            <a:spLocks noChangeArrowheads="1"/>
          </p:cNvSpPr>
          <p:nvPr/>
        </p:nvSpPr>
        <p:spPr bwMode="auto">
          <a:xfrm>
            <a:off x="1058501" y="228600"/>
            <a:ext cx="7323499" cy="5847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AU" sz="3200" b="1" dirty="0">
                <a:solidFill>
                  <a:schemeClr val="bg1"/>
                </a:solidFill>
                <a:effectLst>
                  <a:innerShdw blurRad="63500" dist="50800" dir="13500000">
                    <a:prstClr val="black">
                      <a:alpha val="50000"/>
                    </a:prstClr>
                  </a:innerShdw>
                </a:effectLst>
              </a:rPr>
              <a:t>Cognitive behavioural therapy </a:t>
            </a:r>
            <a:r>
              <a:rPr lang="en-AU" sz="3200" b="1" dirty="0">
                <a:solidFill>
                  <a:srgbClr val="66FF00"/>
                </a:solidFill>
                <a:effectLst>
                  <a:innerShdw blurRad="63500" dist="50800" dir="13500000">
                    <a:prstClr val="black">
                      <a:alpha val="50000"/>
                    </a:prstClr>
                  </a:innerShdw>
                </a:effectLst>
              </a:rPr>
              <a:t>(CBT)</a:t>
            </a:r>
            <a:endParaRPr lang="en-AU" sz="3200" b="1" dirty="0">
              <a:effectLst>
                <a:innerShdw blurRad="63500" dist="50800" dir="13500000">
                  <a:prstClr val="black">
                    <a:alpha val="50000"/>
                  </a:prstClr>
                </a:innerShdw>
              </a:effectLst>
            </a:endParaRPr>
          </a:p>
        </p:txBody>
      </p:sp>
      <p:sp>
        <p:nvSpPr>
          <p:cNvPr id="2074" name="Text Box 26"/>
          <p:cNvSpPr txBox="1">
            <a:spLocks noChangeArrowheads="1"/>
          </p:cNvSpPr>
          <p:nvPr/>
        </p:nvSpPr>
        <p:spPr bwMode="auto">
          <a:xfrm>
            <a:off x="2514600" y="2362200"/>
            <a:ext cx="3505200" cy="1311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pPr>
            <a:r>
              <a:rPr lang="en-AU" sz="2000" i="1">
                <a:solidFill>
                  <a:srgbClr val="FF0000"/>
                </a:solidFill>
              </a:rPr>
              <a:t>By understanding and modifying the environment new patterns of behaviour can be created.</a:t>
            </a:r>
            <a:endParaRPr lang="en-AU"/>
          </a:p>
        </p:txBody>
      </p:sp>
      <p:sp>
        <p:nvSpPr>
          <p:cNvPr id="2075" name="Text Box 27"/>
          <p:cNvSpPr txBox="1">
            <a:spLocks noChangeArrowheads="1"/>
          </p:cNvSpPr>
          <p:nvPr/>
        </p:nvSpPr>
        <p:spPr bwMode="auto">
          <a:xfrm>
            <a:off x="2514600" y="1143000"/>
            <a:ext cx="3886200" cy="1311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AU" sz="2000" i="1">
                <a:solidFill>
                  <a:srgbClr val="66FF00"/>
                </a:solidFill>
              </a:rPr>
              <a:t>Changes in attitude and thinking create different patterns of behaviour that modify consequences and outcomes</a:t>
            </a:r>
            <a:endParaRPr lang="en-AU"/>
          </a:p>
        </p:txBody>
      </p:sp>
      <p:sp>
        <p:nvSpPr>
          <p:cNvPr id="2080" name="Text Box 32"/>
          <p:cNvSpPr txBox="1">
            <a:spLocks noChangeArrowheads="1"/>
          </p:cNvSpPr>
          <p:nvPr/>
        </p:nvSpPr>
        <p:spPr bwMode="auto">
          <a:xfrm rot="-1060314">
            <a:off x="1219200" y="5562600"/>
            <a:ext cx="838200" cy="1189038"/>
          </a:xfrm>
          <a:prstGeom prst="rect">
            <a:avLst/>
          </a:prstGeom>
          <a:noFill/>
          <a:ln>
            <a:noFill/>
          </a:ln>
          <a:effectLst>
            <a:outerShdw blurRad="50800" dist="38099" dir="18900000" algn="ctr" rotWithShape="0">
              <a:srgbClr val="000000">
                <a:alpha val="94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defRPr/>
            </a:pPr>
            <a:r>
              <a:rPr lang="en-AU" sz="7200" b="1" dirty="0">
                <a:solidFill>
                  <a:schemeClr val="bg1"/>
                </a:solidFill>
                <a:effectLst>
                  <a:innerShdw blurRad="63500" dist="50800" dir="13500000">
                    <a:prstClr val="black">
                      <a:alpha val="50000"/>
                    </a:prstClr>
                  </a:innerShdw>
                </a:effectLst>
              </a:rPr>
              <a:t>2</a:t>
            </a:r>
            <a:endParaRPr lang="en-AU" sz="4000" dirty="0">
              <a:solidFill>
                <a:schemeClr val="bg1"/>
              </a:solidFill>
              <a:effectLst>
                <a:innerShdw blurRad="63500" dist="50800" dir="13500000">
                  <a:prstClr val="black">
                    <a:alpha val="50000"/>
                  </a:prstClr>
                </a:innerShdw>
              </a:effectLst>
            </a:endParaRPr>
          </a:p>
        </p:txBody>
      </p:sp>
      <p:sp>
        <p:nvSpPr>
          <p:cNvPr id="2" name="TextBox 1"/>
          <p:cNvSpPr txBox="1"/>
          <p:nvPr/>
        </p:nvSpPr>
        <p:spPr>
          <a:xfrm>
            <a:off x="1928560" y="6004218"/>
            <a:ext cx="6453439" cy="646331"/>
          </a:xfrm>
          <a:prstGeom prst="rect">
            <a:avLst/>
          </a:prstGeom>
          <a:noFill/>
        </p:spPr>
        <p:txBody>
          <a:bodyPr wrap="square" rtlCol="0">
            <a:spAutoFit/>
          </a:bodyPr>
          <a:lstStyle/>
          <a:p>
            <a:r>
              <a:rPr lang="en-US" sz="3600" b="1" dirty="0" smtClean="0">
                <a:ln>
                  <a:solidFill>
                    <a:schemeClr val="bg1"/>
                  </a:solidFill>
                </a:ln>
                <a:solidFill>
                  <a:schemeClr val="bg1"/>
                </a:solidFill>
                <a:effectLst>
                  <a:innerShdw blurRad="63500" dist="50800" dir="13500000">
                    <a:prstClr val="black">
                      <a:alpha val="50000"/>
                    </a:prstClr>
                  </a:innerShdw>
                </a:effectLst>
                <a:latin typeface="Arial"/>
                <a:cs typeface="Arial"/>
              </a:rPr>
              <a:t>models of behaviour change</a:t>
            </a:r>
            <a:endParaRPr lang="en-US" sz="3600" b="1" dirty="0">
              <a:ln>
                <a:solidFill>
                  <a:schemeClr val="bg1"/>
                </a:solidFill>
              </a:ln>
              <a:solidFill>
                <a:schemeClr val="bg1"/>
              </a:solidFill>
              <a:effectLst>
                <a:innerShdw blurRad="63500" dist="50800" dir="13500000">
                  <a:prstClr val="black">
                    <a:alpha val="50000"/>
                  </a:prstClr>
                </a:innerShdw>
              </a:effectLst>
              <a:latin typeface="Arial"/>
              <a:cs typeface="Arial"/>
            </a:endParaRPr>
          </a:p>
        </p:txBody>
      </p:sp>
    </p:spTree>
    <p:extLst>
      <p:ext uri="{BB962C8B-B14F-4D97-AF65-F5344CB8AC3E}">
        <p14:creationId xmlns:p14="http://schemas.microsoft.com/office/powerpoint/2010/main" val="30763946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72"/>
                                        </p:tgtEl>
                                        <p:attrNameLst>
                                          <p:attrName>style.visibility</p:attrName>
                                        </p:attrNameLst>
                                      </p:cBhvr>
                                      <p:to>
                                        <p:strVal val="visible"/>
                                      </p:to>
                                    </p:set>
                                    <p:animEffect transition="in" filter="fade">
                                      <p:cBhvr>
                                        <p:cTn id="7" dur="500"/>
                                        <p:tgtEl>
                                          <p:spTgt spid="2072"/>
                                        </p:tgtEl>
                                      </p:cBhvr>
                                    </p:animEffect>
                                  </p:childTnLst>
                                </p:cTn>
                              </p:par>
                              <p:par>
                                <p:cTn id="8" presetID="10" presetClass="entr" presetSubtype="0" fill="hold" nodeType="withEffect">
                                  <p:stCondLst>
                                    <p:cond delay="0"/>
                                  </p:stCondLst>
                                  <p:childTnLst>
                                    <p:set>
                                      <p:cBhvr>
                                        <p:cTn id="9" dur="1" fill="hold">
                                          <p:stCondLst>
                                            <p:cond delay="0"/>
                                          </p:stCondLst>
                                        </p:cTn>
                                        <p:tgtEl>
                                          <p:spTgt spid="2060"/>
                                        </p:tgtEl>
                                        <p:attrNameLst>
                                          <p:attrName>style.visibility</p:attrName>
                                        </p:attrNameLst>
                                      </p:cBhvr>
                                      <p:to>
                                        <p:strVal val="visible"/>
                                      </p:to>
                                    </p:set>
                                    <p:animEffect transition="in" filter="fade">
                                      <p:cBhvr>
                                        <p:cTn id="10" dur="500"/>
                                        <p:tgtEl>
                                          <p:spTgt spid="2060"/>
                                        </p:tgtEl>
                                      </p:cBhvr>
                                    </p:animEffect>
                                  </p:childTnLst>
                                </p:cTn>
                              </p:par>
                              <p:par>
                                <p:cTn id="11" presetID="10" presetClass="entr" presetSubtype="0" fill="hold" nodeType="withEffect">
                                  <p:stCondLst>
                                    <p:cond delay="0"/>
                                  </p:stCondLst>
                                  <p:childTnLst>
                                    <p:set>
                                      <p:cBhvr>
                                        <p:cTn id="12" dur="1" fill="hold">
                                          <p:stCondLst>
                                            <p:cond delay="0"/>
                                          </p:stCondLst>
                                        </p:cTn>
                                        <p:tgtEl>
                                          <p:spTgt spid="2061"/>
                                        </p:tgtEl>
                                        <p:attrNameLst>
                                          <p:attrName>style.visibility</p:attrName>
                                        </p:attrNameLst>
                                      </p:cBhvr>
                                      <p:to>
                                        <p:strVal val="visible"/>
                                      </p:to>
                                    </p:set>
                                    <p:animEffect transition="in" filter="fade">
                                      <p:cBhvr>
                                        <p:cTn id="13" dur="500"/>
                                        <p:tgtEl>
                                          <p:spTgt spid="206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074"/>
                                        </p:tgtEl>
                                        <p:attrNameLst>
                                          <p:attrName>style.visibility</p:attrName>
                                        </p:attrNameLst>
                                      </p:cBhvr>
                                      <p:to>
                                        <p:strVal val="visible"/>
                                      </p:to>
                                    </p:set>
                                    <p:animEffect transition="in" filter="fade">
                                      <p:cBhvr>
                                        <p:cTn id="16" dur="500"/>
                                        <p:tgtEl>
                                          <p:spTgt spid="207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073"/>
                                        </p:tgtEl>
                                        <p:attrNameLst>
                                          <p:attrName>style.visibility</p:attrName>
                                        </p:attrNameLst>
                                      </p:cBhvr>
                                      <p:to>
                                        <p:strVal val="visible"/>
                                      </p:to>
                                    </p:set>
                                    <p:animEffect transition="in" filter="fade">
                                      <p:cBhvr>
                                        <p:cTn id="21" dur="500"/>
                                        <p:tgtEl>
                                          <p:spTgt spid="2073"/>
                                        </p:tgtEl>
                                      </p:cBhvr>
                                    </p:animEffect>
                                  </p:childTnLst>
                                </p:cTn>
                              </p:par>
                              <p:par>
                                <p:cTn id="22" presetID="10" presetClass="exit" presetSubtype="0" fill="hold" grpId="1" nodeType="withEffect">
                                  <p:stCondLst>
                                    <p:cond delay="0"/>
                                  </p:stCondLst>
                                  <p:childTnLst>
                                    <p:animEffect transition="out" filter="fade">
                                      <p:cBhvr>
                                        <p:cTn id="23" dur="500"/>
                                        <p:tgtEl>
                                          <p:spTgt spid="2074"/>
                                        </p:tgtEl>
                                      </p:cBhvr>
                                    </p:animEffect>
                                    <p:set>
                                      <p:cBhvr>
                                        <p:cTn id="24" dur="1" fill="hold">
                                          <p:stCondLst>
                                            <p:cond delay="499"/>
                                          </p:stCondLst>
                                        </p:cTn>
                                        <p:tgtEl>
                                          <p:spTgt spid="2074"/>
                                        </p:tgtEl>
                                        <p:attrNameLst>
                                          <p:attrName>style.visibility</p:attrName>
                                        </p:attrNameLst>
                                      </p:cBhvr>
                                      <p:to>
                                        <p:strVal val="hidden"/>
                                      </p:to>
                                    </p:set>
                                  </p:childTnLst>
                                </p:cTn>
                              </p:par>
                              <p:par>
                                <p:cTn id="25" presetID="10" presetClass="exit" presetSubtype="0" fill="hold" grpId="1" nodeType="withEffect">
                                  <p:stCondLst>
                                    <p:cond delay="0"/>
                                  </p:stCondLst>
                                  <p:childTnLst>
                                    <p:animEffect transition="out" filter="fade">
                                      <p:cBhvr>
                                        <p:cTn id="26" dur="500"/>
                                        <p:tgtEl>
                                          <p:spTgt spid="2072"/>
                                        </p:tgtEl>
                                      </p:cBhvr>
                                    </p:animEffect>
                                    <p:set>
                                      <p:cBhvr>
                                        <p:cTn id="27" dur="1" fill="hold">
                                          <p:stCondLst>
                                            <p:cond delay="499"/>
                                          </p:stCondLst>
                                        </p:cTn>
                                        <p:tgtEl>
                                          <p:spTgt spid="2072"/>
                                        </p:tgtEl>
                                        <p:attrNameLst>
                                          <p:attrName>style.visibility</p:attrName>
                                        </p:attrNameLst>
                                      </p:cBhvr>
                                      <p:to>
                                        <p:strVal val="hidden"/>
                                      </p:to>
                                    </p:set>
                                  </p:childTnLst>
                                </p:cTn>
                              </p:par>
                              <p:par>
                                <p:cTn id="28" presetID="10" presetClass="entr" presetSubtype="0" fill="hold" nodeType="withEffect">
                                  <p:stCondLst>
                                    <p:cond delay="0"/>
                                  </p:stCondLst>
                                  <p:childTnLst>
                                    <p:set>
                                      <p:cBhvr>
                                        <p:cTn id="29" dur="1" fill="hold">
                                          <p:stCondLst>
                                            <p:cond delay="0"/>
                                          </p:stCondLst>
                                        </p:cTn>
                                        <p:tgtEl>
                                          <p:spTgt spid="2064"/>
                                        </p:tgtEl>
                                        <p:attrNameLst>
                                          <p:attrName>style.visibility</p:attrName>
                                        </p:attrNameLst>
                                      </p:cBhvr>
                                      <p:to>
                                        <p:strVal val="visible"/>
                                      </p:to>
                                    </p:set>
                                    <p:animEffect transition="in" filter="fade">
                                      <p:cBhvr>
                                        <p:cTn id="30" dur="500"/>
                                        <p:tgtEl>
                                          <p:spTgt spid="2064"/>
                                        </p:tgtEl>
                                      </p:cBhvr>
                                    </p:animEffect>
                                  </p:childTnLst>
                                </p:cTn>
                              </p:par>
                              <p:par>
                                <p:cTn id="31" presetID="10" presetClass="entr" presetSubtype="0" fill="hold" nodeType="withEffect">
                                  <p:stCondLst>
                                    <p:cond delay="0"/>
                                  </p:stCondLst>
                                  <p:childTnLst>
                                    <p:set>
                                      <p:cBhvr>
                                        <p:cTn id="32" dur="1" fill="hold">
                                          <p:stCondLst>
                                            <p:cond delay="0"/>
                                          </p:stCondLst>
                                        </p:cTn>
                                        <p:tgtEl>
                                          <p:spTgt spid="2065"/>
                                        </p:tgtEl>
                                        <p:attrNameLst>
                                          <p:attrName>style.visibility</p:attrName>
                                        </p:attrNameLst>
                                      </p:cBhvr>
                                      <p:to>
                                        <p:strVal val="visible"/>
                                      </p:to>
                                    </p:set>
                                    <p:animEffect transition="in" filter="fade">
                                      <p:cBhvr>
                                        <p:cTn id="33" dur="500"/>
                                        <p:tgtEl>
                                          <p:spTgt spid="2065"/>
                                        </p:tgtEl>
                                      </p:cBhvr>
                                    </p:animEffect>
                                  </p:childTnLst>
                                </p:cTn>
                              </p:par>
                              <p:par>
                                <p:cTn id="34" presetID="10" presetClass="exit" presetSubtype="0" fill="hold" nodeType="withEffect">
                                  <p:stCondLst>
                                    <p:cond delay="0"/>
                                  </p:stCondLst>
                                  <p:childTnLst>
                                    <p:animEffect transition="out" filter="fade">
                                      <p:cBhvr>
                                        <p:cTn id="35" dur="500"/>
                                        <p:tgtEl>
                                          <p:spTgt spid="2060"/>
                                        </p:tgtEl>
                                      </p:cBhvr>
                                    </p:animEffect>
                                    <p:set>
                                      <p:cBhvr>
                                        <p:cTn id="36" dur="1" fill="hold">
                                          <p:stCondLst>
                                            <p:cond delay="499"/>
                                          </p:stCondLst>
                                        </p:cTn>
                                        <p:tgtEl>
                                          <p:spTgt spid="2060"/>
                                        </p:tgtEl>
                                        <p:attrNameLst>
                                          <p:attrName>style.visibility</p:attrName>
                                        </p:attrNameLst>
                                      </p:cBhvr>
                                      <p:to>
                                        <p:strVal val="hidden"/>
                                      </p:to>
                                    </p:set>
                                  </p:childTnLst>
                                </p:cTn>
                              </p:par>
                              <p:par>
                                <p:cTn id="37" presetID="10" presetClass="exit" presetSubtype="0" fill="hold" nodeType="withEffect">
                                  <p:stCondLst>
                                    <p:cond delay="0"/>
                                  </p:stCondLst>
                                  <p:childTnLst>
                                    <p:animEffect transition="out" filter="fade">
                                      <p:cBhvr>
                                        <p:cTn id="38" dur="500"/>
                                        <p:tgtEl>
                                          <p:spTgt spid="2061"/>
                                        </p:tgtEl>
                                      </p:cBhvr>
                                    </p:animEffect>
                                    <p:set>
                                      <p:cBhvr>
                                        <p:cTn id="39" dur="1" fill="hold">
                                          <p:stCondLst>
                                            <p:cond delay="499"/>
                                          </p:stCondLst>
                                        </p:cTn>
                                        <p:tgtEl>
                                          <p:spTgt spid="2061"/>
                                        </p:tgtEl>
                                        <p:attrNameLst>
                                          <p:attrName>style.visibility</p:attrName>
                                        </p:attrNameLst>
                                      </p:cBhvr>
                                      <p:to>
                                        <p:strVal val="hidden"/>
                                      </p:to>
                                    </p:set>
                                  </p:childTnLst>
                                </p:cTn>
                              </p:par>
                              <p:par>
                                <p:cTn id="40" presetID="10" presetClass="entr" presetSubtype="0" fill="hold" grpId="0" nodeType="withEffect">
                                  <p:stCondLst>
                                    <p:cond delay="0"/>
                                  </p:stCondLst>
                                  <p:childTnLst>
                                    <p:set>
                                      <p:cBhvr>
                                        <p:cTn id="41" dur="1" fill="hold">
                                          <p:stCondLst>
                                            <p:cond delay="0"/>
                                          </p:stCondLst>
                                        </p:cTn>
                                        <p:tgtEl>
                                          <p:spTgt spid="2075"/>
                                        </p:tgtEl>
                                        <p:attrNameLst>
                                          <p:attrName>style.visibility</p:attrName>
                                        </p:attrNameLst>
                                      </p:cBhvr>
                                      <p:to>
                                        <p:strVal val="visible"/>
                                      </p:to>
                                    </p:set>
                                    <p:animEffect transition="in" filter="fade">
                                      <p:cBhvr>
                                        <p:cTn id="42" dur="500"/>
                                        <p:tgtEl>
                                          <p:spTgt spid="2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2" grpId="0"/>
      <p:bldP spid="2072" grpId="1"/>
      <p:bldP spid="2073" grpId="0"/>
      <p:bldP spid="2074" grpId="0"/>
      <p:bldP spid="2074" grpId="1"/>
      <p:bldP spid="207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pic>
        <p:nvPicPr>
          <p:cNvPr id="70660" name="Picture 1028" descr="Golf_Swing_Anim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041400"/>
            <a:ext cx="3684588" cy="368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1" name="Picture 1029" descr="gonna_die_selftal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1325" y="1066800"/>
            <a:ext cx="28829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3" name="Text Box 1031"/>
          <p:cNvSpPr txBox="1">
            <a:spLocks noChangeArrowheads="1"/>
          </p:cNvSpPr>
          <p:nvPr/>
        </p:nvSpPr>
        <p:spPr bwMode="auto">
          <a:xfrm>
            <a:off x="1600200" y="152400"/>
            <a:ext cx="627846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Bef>
                <a:spcPct val="50000"/>
              </a:spcBef>
              <a:defRPr/>
            </a:pPr>
            <a:r>
              <a:rPr lang="en-AU" sz="3600" b="1" dirty="0">
                <a:solidFill>
                  <a:schemeClr val="bg1"/>
                </a:solidFill>
                <a:effectLst>
                  <a:innerShdw blurRad="63500" dist="50800" dir="13500000">
                    <a:prstClr val="black">
                      <a:alpha val="50000"/>
                    </a:prstClr>
                  </a:innerShdw>
                </a:effectLst>
                <a:latin typeface="Arial"/>
                <a:cs typeface="Arial"/>
              </a:rPr>
              <a:t>Some examples from sport</a:t>
            </a:r>
            <a:endParaRPr lang="en-AU" b="1" dirty="0">
              <a:effectLst>
                <a:innerShdw blurRad="63500" dist="50800" dir="13500000">
                  <a:prstClr val="black">
                    <a:alpha val="50000"/>
                  </a:prstClr>
                </a:innerShdw>
              </a:effectLst>
              <a:latin typeface="Arial"/>
              <a:cs typeface="Arial"/>
            </a:endParaRPr>
          </a:p>
        </p:txBody>
      </p:sp>
      <p:sp>
        <p:nvSpPr>
          <p:cNvPr id="70665" name="Text Box 1033"/>
          <p:cNvSpPr txBox="1">
            <a:spLocks noChangeArrowheads="1"/>
          </p:cNvSpPr>
          <p:nvPr/>
        </p:nvSpPr>
        <p:spPr bwMode="auto">
          <a:xfrm>
            <a:off x="533400" y="5029200"/>
            <a:ext cx="3657600" cy="822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AU">
                <a:solidFill>
                  <a:schemeClr val="bg1"/>
                </a:solidFill>
              </a:rPr>
              <a:t>Deconstruct, observe, analyse, correct, practice</a:t>
            </a:r>
            <a:endParaRPr lang="en-AU"/>
          </a:p>
        </p:txBody>
      </p:sp>
      <p:sp>
        <p:nvSpPr>
          <p:cNvPr id="70666" name="Text Box 1034"/>
          <p:cNvSpPr txBox="1">
            <a:spLocks noChangeArrowheads="1"/>
          </p:cNvSpPr>
          <p:nvPr/>
        </p:nvSpPr>
        <p:spPr bwMode="auto">
          <a:xfrm>
            <a:off x="230819" y="5943600"/>
            <a:ext cx="4232524" cy="461665"/>
          </a:xfrm>
          <a:prstGeom prst="rect">
            <a:avLst/>
          </a:prstGeom>
          <a:noFill/>
          <a:ln w="9525">
            <a:solidFill>
              <a:schemeClr val="bg1"/>
            </a:solidFill>
            <a:miter lim="800000"/>
            <a:headEnd/>
            <a:tailEnd/>
          </a:ln>
          <a:extLst>
            <a:ext uri="{909E8E84-426E-40dd-AFC4-6F175D3DCCD1}">
              <a14:hiddenFill xmlns:a14="http://schemas.microsoft.com/office/drawing/2010/main">
                <a:solidFill>
                  <a:schemeClr val="accent1"/>
                </a:solidFill>
              </a14:hiddenFill>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AU" b="1" dirty="0">
                <a:solidFill>
                  <a:schemeClr val="bg1"/>
                </a:solidFill>
                <a:effectLst>
                  <a:innerShdw blurRad="63500" dist="50800" dir="13500000">
                    <a:prstClr val="black">
                      <a:alpha val="50000"/>
                    </a:prstClr>
                  </a:innerShdw>
                </a:effectLst>
              </a:rPr>
              <a:t>Applied Behaviour Analysis</a:t>
            </a:r>
            <a:endParaRPr lang="en-AU" b="1" dirty="0">
              <a:effectLst>
                <a:innerShdw blurRad="63500" dist="50800" dir="13500000">
                  <a:prstClr val="black">
                    <a:alpha val="50000"/>
                  </a:prstClr>
                </a:innerShdw>
              </a:effectLst>
            </a:endParaRPr>
          </a:p>
        </p:txBody>
      </p:sp>
      <p:sp>
        <p:nvSpPr>
          <p:cNvPr id="70667" name="Text Box 1035"/>
          <p:cNvSpPr txBox="1">
            <a:spLocks noChangeArrowheads="1"/>
          </p:cNvSpPr>
          <p:nvPr/>
        </p:nvSpPr>
        <p:spPr bwMode="auto">
          <a:xfrm>
            <a:off x="4724400" y="5029200"/>
            <a:ext cx="4419600" cy="822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AU">
                <a:solidFill>
                  <a:schemeClr val="bg1"/>
                </a:solidFill>
              </a:rPr>
              <a:t>Thinking, self talk, reconstruct, practice, avoid, plan</a:t>
            </a:r>
            <a:endParaRPr lang="en-AU"/>
          </a:p>
        </p:txBody>
      </p:sp>
      <p:sp>
        <p:nvSpPr>
          <p:cNvPr id="70668" name="Text Box 1036"/>
          <p:cNvSpPr txBox="1">
            <a:spLocks noChangeArrowheads="1"/>
          </p:cNvSpPr>
          <p:nvPr/>
        </p:nvSpPr>
        <p:spPr bwMode="auto">
          <a:xfrm>
            <a:off x="4561890" y="5943600"/>
            <a:ext cx="4495800" cy="461665"/>
          </a:xfrm>
          <a:prstGeom prst="rect">
            <a:avLst/>
          </a:prstGeom>
          <a:noFill/>
          <a:ln w="9525">
            <a:solidFill>
              <a:schemeClr val="bg1"/>
            </a:solidFill>
            <a:miter lim="800000"/>
            <a:headEnd/>
            <a:tailEnd/>
          </a:ln>
          <a:extLst>
            <a:ext uri="{909E8E84-426E-40dd-AFC4-6F175D3DCCD1}">
              <a14:hiddenFill xmlns:a14="http://schemas.microsoft.com/office/drawing/2010/main">
                <a:solidFill>
                  <a:schemeClr val="accent1"/>
                </a:solidFill>
              </a14:hiddenFill>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AU" b="1" dirty="0">
                <a:solidFill>
                  <a:schemeClr val="bg1"/>
                </a:solidFill>
                <a:effectLst>
                  <a:innerShdw blurRad="63500" dist="50800" dir="13500000">
                    <a:prstClr val="black">
                      <a:alpha val="50000"/>
                    </a:prstClr>
                  </a:innerShdw>
                </a:effectLst>
              </a:rPr>
              <a:t>Cognitive Behaviour Therapy</a:t>
            </a:r>
            <a:endParaRPr lang="en-AU" b="1" dirty="0">
              <a:effectLst>
                <a:innerShdw blurRad="63500" dist="50800" dir="13500000">
                  <a:prstClr val="black">
                    <a:alpha val="50000"/>
                  </a:prstClr>
                </a:innerShdw>
              </a:effectLst>
            </a:endParaRPr>
          </a:p>
        </p:txBody>
      </p:sp>
      <p:pic>
        <p:nvPicPr>
          <p:cNvPr id="70669" name="Picture 1037" descr="golfswi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1041400"/>
            <a:ext cx="3683000" cy="368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65171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0660"/>
                                        </p:tgtEl>
                                        <p:attrNameLst>
                                          <p:attrName>style.visibility</p:attrName>
                                        </p:attrNameLst>
                                      </p:cBhvr>
                                      <p:to>
                                        <p:strVal val="visible"/>
                                      </p:to>
                                    </p:set>
                                    <p:animEffect transition="in" filter="fade">
                                      <p:cBhvr>
                                        <p:cTn id="7" dur="500"/>
                                        <p:tgtEl>
                                          <p:spTgt spid="7066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0665"/>
                                        </p:tgtEl>
                                        <p:attrNameLst>
                                          <p:attrName>style.visibility</p:attrName>
                                        </p:attrNameLst>
                                      </p:cBhvr>
                                      <p:to>
                                        <p:strVal val="visible"/>
                                      </p:to>
                                    </p:set>
                                    <p:animEffect transition="in" filter="fade">
                                      <p:cBhvr>
                                        <p:cTn id="12" dur="1000"/>
                                        <p:tgtEl>
                                          <p:spTgt spid="70665"/>
                                        </p:tgtEl>
                                      </p:cBhvr>
                                    </p:animEffect>
                                  </p:childTnLst>
                                </p:cTn>
                              </p:par>
                              <p:par>
                                <p:cTn id="13" presetID="10" presetClass="exit" presetSubtype="0" fill="hold" nodeType="withEffect">
                                  <p:stCondLst>
                                    <p:cond delay="0"/>
                                  </p:stCondLst>
                                  <p:childTnLst>
                                    <p:animEffect transition="out" filter="fade">
                                      <p:cBhvr>
                                        <p:cTn id="14" dur="1000"/>
                                        <p:tgtEl>
                                          <p:spTgt spid="70660"/>
                                        </p:tgtEl>
                                      </p:cBhvr>
                                    </p:animEffect>
                                    <p:set>
                                      <p:cBhvr>
                                        <p:cTn id="15" dur="1" fill="hold">
                                          <p:stCondLst>
                                            <p:cond delay="999"/>
                                          </p:stCondLst>
                                        </p:cTn>
                                        <p:tgtEl>
                                          <p:spTgt spid="70660"/>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70669"/>
                                        </p:tgtEl>
                                        <p:attrNameLst>
                                          <p:attrName>style.visibility</p:attrName>
                                        </p:attrNameLst>
                                      </p:cBhvr>
                                      <p:to>
                                        <p:strVal val="visible"/>
                                      </p:to>
                                    </p:set>
                                    <p:animEffect transition="in" filter="fade">
                                      <p:cBhvr>
                                        <p:cTn id="18" dur="1000"/>
                                        <p:tgtEl>
                                          <p:spTgt spid="70669"/>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0666"/>
                                        </p:tgtEl>
                                        <p:attrNameLst>
                                          <p:attrName>style.visibility</p:attrName>
                                        </p:attrNameLst>
                                      </p:cBhvr>
                                      <p:to>
                                        <p:strVal val="visible"/>
                                      </p:to>
                                    </p:set>
                                    <p:animEffect transition="in" filter="fade">
                                      <p:cBhvr>
                                        <p:cTn id="23" dur="1000"/>
                                        <p:tgtEl>
                                          <p:spTgt spid="70666"/>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nodeType="clickEffect">
                                  <p:stCondLst>
                                    <p:cond delay="0"/>
                                  </p:stCondLst>
                                  <p:childTnLst>
                                    <p:set>
                                      <p:cBhvr>
                                        <p:cTn id="27" dur="1" fill="hold">
                                          <p:stCondLst>
                                            <p:cond delay="0"/>
                                          </p:stCondLst>
                                        </p:cTn>
                                        <p:tgtEl>
                                          <p:spTgt spid="70661"/>
                                        </p:tgtEl>
                                        <p:attrNameLst>
                                          <p:attrName>style.visibility</p:attrName>
                                        </p:attrNameLst>
                                      </p:cBhvr>
                                      <p:to>
                                        <p:strVal val="visible"/>
                                      </p:to>
                                    </p:set>
                                    <p:animEffect transition="in" filter="fade">
                                      <p:cBhvr>
                                        <p:cTn id="28" dur="1000"/>
                                        <p:tgtEl>
                                          <p:spTgt spid="70661"/>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70667"/>
                                        </p:tgtEl>
                                        <p:attrNameLst>
                                          <p:attrName>style.visibility</p:attrName>
                                        </p:attrNameLst>
                                      </p:cBhvr>
                                      <p:to>
                                        <p:strVal val="visible"/>
                                      </p:to>
                                    </p:set>
                                    <p:animEffect transition="in" filter="fade">
                                      <p:cBhvr>
                                        <p:cTn id="33" dur="1000"/>
                                        <p:tgtEl>
                                          <p:spTgt spid="70667"/>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70668"/>
                                        </p:tgtEl>
                                        <p:attrNameLst>
                                          <p:attrName>style.visibility</p:attrName>
                                        </p:attrNameLst>
                                      </p:cBhvr>
                                      <p:to>
                                        <p:strVal val="visible"/>
                                      </p:to>
                                    </p:set>
                                    <p:animEffect transition="in" filter="fade">
                                      <p:cBhvr>
                                        <p:cTn id="38" dur="1000"/>
                                        <p:tgtEl>
                                          <p:spTgt spid="706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5" grpId="0"/>
      <p:bldP spid="70666" grpId="0" animBg="1"/>
      <p:bldP spid="70667" grpId="0"/>
      <p:bldP spid="7066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3"/>
          <p:cNvSpPr txBox="1">
            <a:spLocks noChangeArrowheads="1"/>
          </p:cNvSpPr>
          <p:nvPr/>
        </p:nvSpPr>
        <p:spPr bwMode="auto">
          <a:xfrm>
            <a:off x="1447800" y="2057400"/>
            <a:ext cx="7010400" cy="3082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2800" dirty="0"/>
              <a:t>Psychology should be seen as a science, to be studied in a scientific manner. </a:t>
            </a:r>
          </a:p>
          <a:p>
            <a:pPr>
              <a:spcBef>
                <a:spcPct val="50000"/>
              </a:spcBef>
            </a:pPr>
            <a:endParaRPr lang="en-US" sz="2800" dirty="0"/>
          </a:p>
          <a:p>
            <a:pPr>
              <a:spcBef>
                <a:spcPct val="50000"/>
              </a:spcBef>
            </a:pPr>
            <a:r>
              <a:rPr lang="en-US" sz="2800" dirty="0"/>
              <a:t>Skinner's study of behaviour in rats was conducted under carefully controlled laboratory conditions.</a:t>
            </a:r>
          </a:p>
        </p:txBody>
      </p:sp>
      <p:sp>
        <p:nvSpPr>
          <p:cNvPr id="5124" name="Rectangle 4"/>
          <p:cNvSpPr>
            <a:spLocks noChangeArrowheads="1"/>
          </p:cNvSpPr>
          <p:nvPr/>
        </p:nvSpPr>
        <p:spPr bwMode="auto">
          <a:xfrm>
            <a:off x="1664448" y="381000"/>
            <a:ext cx="4675278"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78" dir="8100000" algn="ctr" rotWithShape="0">
                    <a:srgbClr val="999999">
                      <a:alpha val="74998"/>
                    </a:srgbClr>
                  </a:outerShdw>
                </a:effectLst>
              </a14:hiddenEffects>
            </a:ext>
          </a:extLst>
        </p:spPr>
        <p:txBody>
          <a:bodyPr wrap="none">
            <a:spAutoFit/>
          </a:bodyPr>
          <a:lstStyle/>
          <a:p>
            <a:pPr algn="ctr">
              <a:defRPr/>
            </a:pPr>
            <a:r>
              <a:rPr lang="en-US" sz="3200" dirty="0"/>
              <a:t>Applied Behaviour Analysis</a:t>
            </a:r>
          </a:p>
          <a:p>
            <a:pPr algn="ctr">
              <a:defRPr/>
            </a:pPr>
            <a:r>
              <a:rPr lang="en-US" sz="2800" i="1" dirty="0">
                <a:solidFill>
                  <a:schemeClr val="bg1">
                    <a:lumMod val="75000"/>
                  </a:schemeClr>
                </a:solidFill>
              </a:rPr>
              <a:t>(Behaviour Modification)</a:t>
            </a:r>
            <a:endParaRPr lang="en-US" dirty="0">
              <a:solidFill>
                <a:schemeClr val="bg1">
                  <a:lumMod val="75000"/>
                </a:schemeClr>
              </a:solidFill>
            </a:endParaRPr>
          </a:p>
        </p:txBody>
      </p:sp>
      <p:sp>
        <p:nvSpPr>
          <p:cNvPr id="5125" name="Text Box 5"/>
          <p:cNvSpPr txBox="1">
            <a:spLocks noChangeArrowheads="1"/>
          </p:cNvSpPr>
          <p:nvPr/>
        </p:nvSpPr>
        <p:spPr bwMode="auto">
          <a:xfrm rot="-5400000">
            <a:off x="-1143794" y="2514104"/>
            <a:ext cx="3201988" cy="9233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AU" sz="5400" i="1" dirty="0"/>
              <a:t>features</a:t>
            </a:r>
            <a:endParaRPr lang="en-AU" dirty="0"/>
          </a:p>
        </p:txBody>
      </p:sp>
      <p:sp>
        <p:nvSpPr>
          <p:cNvPr id="5126" name="Line 6"/>
          <p:cNvSpPr>
            <a:spLocks noChangeShapeType="1"/>
          </p:cNvSpPr>
          <p:nvPr/>
        </p:nvSpPr>
        <p:spPr bwMode="auto">
          <a:xfrm>
            <a:off x="685800" y="4572000"/>
            <a:ext cx="0" cy="19812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7" name="Text Box 7"/>
          <p:cNvSpPr txBox="1">
            <a:spLocks noChangeArrowheads="1"/>
          </p:cNvSpPr>
          <p:nvPr/>
        </p:nvSpPr>
        <p:spPr bwMode="auto">
          <a:xfrm>
            <a:off x="2438400" y="6172200"/>
            <a:ext cx="6172200" cy="274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1200">
                <a:solidFill>
                  <a:srgbClr val="FF0000"/>
                </a:solidFill>
              </a:rPr>
              <a:t>from: </a:t>
            </a:r>
            <a:r>
              <a:rPr lang="en-US" sz="1200">
                <a:solidFill>
                  <a:srgbClr val="FF0000"/>
                </a:solidFill>
                <a:hlinkClick r:id="rId3"/>
              </a:rPr>
              <a:t>http://www.simplypsychology.pwp.blueyonder.co.uk/operant-conditioning.html</a:t>
            </a:r>
            <a:endParaRPr lang="en-US">
              <a:solidFill>
                <a:srgbClr val="FF0000"/>
              </a:solidFill>
            </a:endParaRPr>
          </a:p>
        </p:txBody>
      </p:sp>
      <p:pic>
        <p:nvPicPr>
          <p:cNvPr id="8" name="Picture 7" descr="beh_mod_arrow.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0435" y="0"/>
            <a:ext cx="2247765" cy="2247765"/>
          </a:xfrm>
          <a:prstGeom prst="rect">
            <a:avLst/>
          </a:prstGeom>
          <a:effectLst>
            <a:outerShdw blurRad="50800" dist="38100" dir="18900000" algn="bl" rotWithShape="0">
              <a:prstClr val="black">
                <a:alpha val="40000"/>
              </a:prstClr>
            </a:outerShdw>
          </a:effectLst>
        </p:spPr>
      </p:pic>
    </p:spTree>
    <p:extLst>
      <p:ext uri="{BB962C8B-B14F-4D97-AF65-F5344CB8AC3E}">
        <p14:creationId xmlns:p14="http://schemas.microsoft.com/office/powerpoint/2010/main" val="38650385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5126"/>
                                        </p:tgtEl>
                                        <p:attrNameLst>
                                          <p:attrName>style.visibility</p:attrName>
                                        </p:attrNameLst>
                                      </p:cBhvr>
                                      <p:to>
                                        <p:strVal val="visible"/>
                                      </p:to>
                                    </p:set>
                                    <p:anim calcmode="lin" valueType="num">
                                      <p:cBhvr additive="base">
                                        <p:cTn id="7" dur="500" fill="hold"/>
                                        <p:tgtEl>
                                          <p:spTgt spid="5126"/>
                                        </p:tgtEl>
                                        <p:attrNameLst>
                                          <p:attrName>ppt_x</p:attrName>
                                        </p:attrNameLst>
                                      </p:cBhvr>
                                      <p:tavLst>
                                        <p:tav tm="0">
                                          <p:val>
                                            <p:strVal val="#ppt_x"/>
                                          </p:val>
                                        </p:tav>
                                        <p:tav tm="100000">
                                          <p:val>
                                            <p:strVal val="#ppt_x"/>
                                          </p:val>
                                        </p:tav>
                                      </p:tavLst>
                                    </p:anim>
                                    <p:anim calcmode="lin" valueType="num">
                                      <p:cBhvr additive="base">
                                        <p:cTn id="8" dur="500" fill="hold"/>
                                        <p:tgtEl>
                                          <p:spTgt spid="512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500"/>
                                  </p:stCondLst>
                                  <p:childTnLst>
                                    <p:set>
                                      <p:cBhvr>
                                        <p:cTn id="10" dur="1" fill="hold">
                                          <p:stCondLst>
                                            <p:cond delay="0"/>
                                          </p:stCondLst>
                                        </p:cTn>
                                        <p:tgtEl>
                                          <p:spTgt spid="5125"/>
                                        </p:tgtEl>
                                        <p:attrNameLst>
                                          <p:attrName>style.visibility</p:attrName>
                                        </p:attrNameLst>
                                      </p:cBhvr>
                                      <p:to>
                                        <p:strVal val="visible"/>
                                      </p:to>
                                    </p:set>
                                    <p:anim calcmode="lin" valueType="num">
                                      <p:cBhvr additive="base">
                                        <p:cTn id="11" dur="500" fill="hold"/>
                                        <p:tgtEl>
                                          <p:spTgt spid="5125"/>
                                        </p:tgtEl>
                                        <p:attrNameLst>
                                          <p:attrName>ppt_x</p:attrName>
                                        </p:attrNameLst>
                                      </p:cBhvr>
                                      <p:tavLst>
                                        <p:tav tm="0">
                                          <p:val>
                                            <p:strVal val="#ppt_x"/>
                                          </p:val>
                                        </p:tav>
                                        <p:tav tm="100000">
                                          <p:val>
                                            <p:strVal val="#ppt_x"/>
                                          </p:val>
                                        </p:tav>
                                      </p:tavLst>
                                    </p:anim>
                                    <p:anim calcmode="lin" valueType="num">
                                      <p:cBhvr additive="base">
                                        <p:cTn id="12" dur="500" fill="hold"/>
                                        <p:tgtEl>
                                          <p:spTgt spid="5125"/>
                                        </p:tgtEl>
                                        <p:attrNameLst>
                                          <p:attrName>ppt_y</p:attrName>
                                        </p:attrNameLst>
                                      </p:cBhvr>
                                      <p:tavLst>
                                        <p:tav tm="0">
                                          <p:val>
                                            <p:strVal val="1+#ppt_h/2"/>
                                          </p:val>
                                        </p:tav>
                                        <p:tav tm="100000">
                                          <p:val>
                                            <p:strVal val="#ppt_y"/>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5123"/>
                                        </p:tgtEl>
                                        <p:attrNameLst>
                                          <p:attrName>style.visibility</p:attrName>
                                        </p:attrNameLst>
                                      </p:cBhvr>
                                      <p:to>
                                        <p:strVal val="visible"/>
                                      </p:to>
                                    </p:set>
                                    <p:animEffect transition="in" filter="fade">
                                      <p:cBhvr>
                                        <p:cTn id="15" dur="1000"/>
                                        <p:tgtEl>
                                          <p:spTgt spid="512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124"/>
                                        </p:tgtEl>
                                        <p:attrNameLst>
                                          <p:attrName>style.visibility</p:attrName>
                                        </p:attrNameLst>
                                      </p:cBhvr>
                                      <p:to>
                                        <p:strVal val="visible"/>
                                      </p:to>
                                    </p:set>
                                    <p:animEffect transition="in" filter="fade">
                                      <p:cBhvr>
                                        <p:cTn id="18" dur="1000"/>
                                        <p:tgtEl>
                                          <p:spTgt spid="512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127"/>
                                        </p:tgtEl>
                                        <p:attrNameLst>
                                          <p:attrName>style.visibility</p:attrName>
                                        </p:attrNameLst>
                                      </p:cBhvr>
                                      <p:to>
                                        <p:strVal val="visible"/>
                                      </p:to>
                                    </p:set>
                                    <p:animEffect transition="in" filter="fade">
                                      <p:cBhvr>
                                        <p:cTn id="21" dur="1000"/>
                                        <p:tgtEl>
                                          <p:spTgt spid="5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p:bldP spid="5124" grpId="0"/>
      <p:bldP spid="5125" grpId="0"/>
      <p:bldP spid="5126" grpId="0" animBg="1"/>
      <p:bldP spid="512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at_willpres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5133" y="4298563"/>
            <a:ext cx="1652016" cy="1950720"/>
          </a:xfrm>
          <a:prstGeom prst="rect">
            <a:avLst/>
          </a:prstGeom>
        </p:spPr>
      </p:pic>
      <p:sp>
        <p:nvSpPr>
          <p:cNvPr id="7172" name="Text Box 4"/>
          <p:cNvSpPr txBox="1">
            <a:spLocks noChangeArrowheads="1"/>
          </p:cNvSpPr>
          <p:nvPr/>
        </p:nvSpPr>
        <p:spPr bwMode="auto">
          <a:xfrm>
            <a:off x="1447800" y="2057400"/>
            <a:ext cx="7010400" cy="3046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dirty="0" err="1"/>
              <a:t>Behaviourism</a:t>
            </a:r>
            <a:r>
              <a:rPr lang="en-US" dirty="0"/>
              <a:t> is primarily concerned with observable behaviour, as opposed to internal events like thinking and emotion. </a:t>
            </a:r>
          </a:p>
          <a:p>
            <a:endParaRPr lang="en-US" dirty="0"/>
          </a:p>
          <a:p>
            <a:r>
              <a:rPr lang="en-US" dirty="0"/>
              <a:t>Note that Skinner did not say that the rats learnt to press a lever because they wanted food. He instead concentrated on describing the easily observed behaviour that the rats acquired.</a:t>
            </a:r>
          </a:p>
        </p:txBody>
      </p:sp>
      <p:sp>
        <p:nvSpPr>
          <p:cNvPr id="7173" name="Rectangle 5"/>
          <p:cNvSpPr>
            <a:spLocks noChangeArrowheads="1"/>
          </p:cNvSpPr>
          <p:nvPr/>
        </p:nvSpPr>
        <p:spPr bwMode="auto">
          <a:xfrm>
            <a:off x="1664448" y="381000"/>
            <a:ext cx="4675278"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78" dir="8100000" algn="ctr" rotWithShape="0">
                    <a:srgbClr val="999999">
                      <a:alpha val="74998"/>
                    </a:srgbClr>
                  </a:outerShdw>
                </a:effectLst>
              </a14:hiddenEffects>
            </a:ext>
          </a:extLst>
        </p:spPr>
        <p:txBody>
          <a:bodyPr wrap="none">
            <a:spAutoFit/>
          </a:bodyPr>
          <a:lstStyle/>
          <a:p>
            <a:pPr algn="ctr">
              <a:defRPr/>
            </a:pPr>
            <a:r>
              <a:rPr lang="en-US" sz="3200" dirty="0">
                <a:solidFill>
                  <a:srgbClr val="000000"/>
                </a:solidFill>
              </a:rPr>
              <a:t>Applied Behaviour Analysis</a:t>
            </a:r>
          </a:p>
          <a:p>
            <a:pPr algn="ctr">
              <a:defRPr/>
            </a:pPr>
            <a:r>
              <a:rPr lang="en-US" sz="2800" i="1" dirty="0">
                <a:solidFill>
                  <a:schemeClr val="bg1">
                    <a:lumMod val="75000"/>
                  </a:schemeClr>
                </a:solidFill>
              </a:rPr>
              <a:t>(Behaviour Modification</a:t>
            </a:r>
            <a:r>
              <a:rPr lang="en-US" sz="2800" i="1" dirty="0">
                <a:solidFill>
                  <a:srgbClr val="000000"/>
                </a:solidFill>
              </a:rPr>
              <a:t>)</a:t>
            </a:r>
            <a:endParaRPr lang="en-US" dirty="0">
              <a:solidFill>
                <a:srgbClr val="000000"/>
              </a:solidFill>
            </a:endParaRPr>
          </a:p>
        </p:txBody>
      </p:sp>
      <p:sp>
        <p:nvSpPr>
          <p:cNvPr id="7174" name="Text Box 6"/>
          <p:cNvSpPr txBox="1">
            <a:spLocks noChangeArrowheads="1"/>
          </p:cNvSpPr>
          <p:nvPr/>
        </p:nvSpPr>
        <p:spPr bwMode="auto">
          <a:xfrm rot="-5400000">
            <a:off x="-1143794" y="2518867"/>
            <a:ext cx="3201987" cy="9233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AU" sz="5400" i="1" dirty="0"/>
              <a:t>features</a:t>
            </a:r>
            <a:endParaRPr lang="en-AU" dirty="0"/>
          </a:p>
        </p:txBody>
      </p:sp>
      <p:sp>
        <p:nvSpPr>
          <p:cNvPr id="7175" name="Line 7"/>
          <p:cNvSpPr>
            <a:spLocks noChangeShapeType="1"/>
          </p:cNvSpPr>
          <p:nvPr/>
        </p:nvSpPr>
        <p:spPr bwMode="auto">
          <a:xfrm>
            <a:off x="685800" y="4572000"/>
            <a:ext cx="0" cy="198120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176" name="Text Box 8"/>
          <p:cNvSpPr txBox="1">
            <a:spLocks noChangeArrowheads="1"/>
          </p:cNvSpPr>
          <p:nvPr/>
        </p:nvSpPr>
        <p:spPr bwMode="auto">
          <a:xfrm>
            <a:off x="2438400" y="6172200"/>
            <a:ext cx="6172200" cy="274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1200">
                <a:solidFill>
                  <a:srgbClr val="FF0000"/>
                </a:solidFill>
              </a:rPr>
              <a:t>from: </a:t>
            </a:r>
            <a:r>
              <a:rPr lang="en-US" sz="1200">
                <a:solidFill>
                  <a:srgbClr val="FF0000"/>
                </a:solidFill>
                <a:hlinkClick r:id="rId4"/>
              </a:rPr>
              <a:t>http://www.simplypsychology.pwp.blueyonder.co.uk/operant-conditioning.html</a:t>
            </a:r>
            <a:endParaRPr lang="en-US">
              <a:solidFill>
                <a:srgbClr val="FF0000"/>
              </a:solidFill>
            </a:endParaRPr>
          </a:p>
        </p:txBody>
      </p:sp>
      <p:pic>
        <p:nvPicPr>
          <p:cNvPr id="3" name="Picture 2" descr="beh_mod_arrow.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10435" y="0"/>
            <a:ext cx="2247765" cy="2247765"/>
          </a:xfrm>
          <a:prstGeom prst="rect">
            <a:avLst/>
          </a:prstGeom>
          <a:effectLst>
            <a:outerShdw blurRad="50800" dist="38100" dir="18900000" algn="bl" rotWithShape="0">
              <a:prstClr val="black">
                <a:alpha val="40000"/>
              </a:prstClr>
            </a:outerShdw>
          </a:effectLst>
        </p:spPr>
      </p:pic>
    </p:spTree>
    <p:extLst>
      <p:ext uri="{BB962C8B-B14F-4D97-AF65-F5344CB8AC3E}">
        <p14:creationId xmlns:p14="http://schemas.microsoft.com/office/powerpoint/2010/main" val="24413060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175"/>
                                        </p:tgtEl>
                                        <p:attrNameLst>
                                          <p:attrName>style.visibility</p:attrName>
                                        </p:attrNameLst>
                                      </p:cBhvr>
                                      <p:to>
                                        <p:strVal val="visible"/>
                                      </p:to>
                                    </p:set>
                                    <p:anim calcmode="lin" valueType="num">
                                      <p:cBhvr additive="base">
                                        <p:cTn id="7" dur="500" fill="hold"/>
                                        <p:tgtEl>
                                          <p:spTgt spid="7175"/>
                                        </p:tgtEl>
                                        <p:attrNameLst>
                                          <p:attrName>ppt_x</p:attrName>
                                        </p:attrNameLst>
                                      </p:cBhvr>
                                      <p:tavLst>
                                        <p:tav tm="0">
                                          <p:val>
                                            <p:strVal val="#ppt_x"/>
                                          </p:val>
                                        </p:tav>
                                        <p:tav tm="100000">
                                          <p:val>
                                            <p:strVal val="#ppt_x"/>
                                          </p:val>
                                        </p:tav>
                                      </p:tavLst>
                                    </p:anim>
                                    <p:anim calcmode="lin" valueType="num">
                                      <p:cBhvr additive="base">
                                        <p:cTn id="8" dur="500" fill="hold"/>
                                        <p:tgtEl>
                                          <p:spTgt spid="717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174"/>
                                        </p:tgtEl>
                                        <p:attrNameLst>
                                          <p:attrName>style.visibility</p:attrName>
                                        </p:attrNameLst>
                                      </p:cBhvr>
                                      <p:to>
                                        <p:strVal val="visible"/>
                                      </p:to>
                                    </p:set>
                                    <p:anim calcmode="lin" valueType="num">
                                      <p:cBhvr additive="base">
                                        <p:cTn id="11" dur="500" fill="hold"/>
                                        <p:tgtEl>
                                          <p:spTgt spid="7174"/>
                                        </p:tgtEl>
                                        <p:attrNameLst>
                                          <p:attrName>ppt_x</p:attrName>
                                        </p:attrNameLst>
                                      </p:cBhvr>
                                      <p:tavLst>
                                        <p:tav tm="0">
                                          <p:val>
                                            <p:strVal val="#ppt_x"/>
                                          </p:val>
                                        </p:tav>
                                        <p:tav tm="100000">
                                          <p:val>
                                            <p:strVal val="#ppt_x"/>
                                          </p:val>
                                        </p:tav>
                                      </p:tavLst>
                                    </p:anim>
                                    <p:anim calcmode="lin" valueType="num">
                                      <p:cBhvr additive="base">
                                        <p:cTn id="12" dur="500" fill="hold"/>
                                        <p:tgtEl>
                                          <p:spTgt spid="7174"/>
                                        </p:tgtEl>
                                        <p:attrNameLst>
                                          <p:attrName>ppt_y</p:attrName>
                                        </p:attrNameLst>
                                      </p:cBhvr>
                                      <p:tavLst>
                                        <p:tav tm="0">
                                          <p:val>
                                            <p:strVal val="1+#ppt_h/2"/>
                                          </p:val>
                                        </p:tav>
                                        <p:tav tm="100000">
                                          <p:val>
                                            <p:strVal val="#ppt_y"/>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7172"/>
                                        </p:tgtEl>
                                        <p:attrNameLst>
                                          <p:attrName>style.visibility</p:attrName>
                                        </p:attrNameLst>
                                      </p:cBhvr>
                                      <p:to>
                                        <p:strVal val="visible"/>
                                      </p:to>
                                    </p:set>
                                    <p:animEffect transition="in" filter="fade">
                                      <p:cBhvr>
                                        <p:cTn id="15" dur="1000"/>
                                        <p:tgtEl>
                                          <p:spTgt spid="717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176"/>
                                        </p:tgtEl>
                                        <p:attrNameLst>
                                          <p:attrName>style.visibility</p:attrName>
                                        </p:attrNameLst>
                                      </p:cBhvr>
                                      <p:to>
                                        <p:strVal val="visible"/>
                                      </p:to>
                                    </p:set>
                                    <p:animEffect transition="in" filter="fade">
                                      <p:cBhvr>
                                        <p:cTn id="18" dur="1000"/>
                                        <p:tgtEl>
                                          <p:spTgt spid="71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p:bldP spid="7174" grpId="0"/>
      <p:bldP spid="7175" grpId="0" animBg="1"/>
      <p:bldP spid="717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Text Box 4"/>
          <p:cNvSpPr txBox="1">
            <a:spLocks noChangeArrowheads="1"/>
          </p:cNvSpPr>
          <p:nvPr/>
        </p:nvSpPr>
        <p:spPr bwMode="auto">
          <a:xfrm>
            <a:off x="1447800" y="2057400"/>
            <a:ext cx="7010400" cy="26468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90000"/>
              </a:lnSpc>
              <a:spcBef>
                <a:spcPct val="20000"/>
              </a:spcBef>
            </a:pPr>
            <a:r>
              <a:rPr lang="en-US" dirty="0"/>
              <a:t>The major influence on human behaviour is learning from our environment. </a:t>
            </a:r>
          </a:p>
          <a:p>
            <a:pPr eaLnBrk="1" hangingPunct="1">
              <a:lnSpc>
                <a:spcPct val="90000"/>
              </a:lnSpc>
              <a:spcBef>
                <a:spcPct val="20000"/>
              </a:spcBef>
            </a:pPr>
            <a:endParaRPr lang="en-US" dirty="0"/>
          </a:p>
          <a:p>
            <a:pPr eaLnBrk="1" hangingPunct="1">
              <a:lnSpc>
                <a:spcPct val="90000"/>
              </a:lnSpc>
              <a:spcBef>
                <a:spcPct val="20000"/>
              </a:spcBef>
            </a:pPr>
            <a:r>
              <a:rPr lang="en-US" dirty="0"/>
              <a:t>In the Skinner study, because food followed a particular behaviour the rats learned to repeat that behaviour, e.g. classical and operant conditioning.</a:t>
            </a:r>
          </a:p>
          <a:p>
            <a:pPr eaLnBrk="1" hangingPunct="1">
              <a:lnSpc>
                <a:spcPct val="90000"/>
              </a:lnSpc>
              <a:spcBef>
                <a:spcPct val="20000"/>
              </a:spcBef>
              <a:buFontTx/>
              <a:buChar char="•"/>
            </a:pPr>
            <a:endParaRPr lang="en-US" dirty="0"/>
          </a:p>
        </p:txBody>
      </p:sp>
      <p:sp>
        <p:nvSpPr>
          <p:cNvPr id="9221" name="Rectangle 5"/>
          <p:cNvSpPr>
            <a:spLocks noChangeArrowheads="1"/>
          </p:cNvSpPr>
          <p:nvPr/>
        </p:nvSpPr>
        <p:spPr bwMode="auto">
          <a:xfrm>
            <a:off x="1664448" y="381000"/>
            <a:ext cx="4675278"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78" dir="8100000" algn="ctr" rotWithShape="0">
                    <a:srgbClr val="999999">
                      <a:alpha val="74998"/>
                    </a:srgbClr>
                  </a:outerShdw>
                </a:effectLst>
              </a14:hiddenEffects>
            </a:ext>
          </a:extLst>
        </p:spPr>
        <p:txBody>
          <a:bodyPr wrap="none">
            <a:spAutoFit/>
          </a:bodyPr>
          <a:lstStyle/>
          <a:p>
            <a:pPr algn="ctr">
              <a:defRPr/>
            </a:pPr>
            <a:r>
              <a:rPr lang="en-US" sz="3200" dirty="0"/>
              <a:t>Applied Behaviour Analysis</a:t>
            </a:r>
          </a:p>
          <a:p>
            <a:pPr algn="ctr">
              <a:defRPr/>
            </a:pPr>
            <a:r>
              <a:rPr lang="en-US" sz="2800" i="1" dirty="0"/>
              <a:t>(Behaviour Modification)</a:t>
            </a:r>
            <a:endParaRPr lang="en-US" dirty="0"/>
          </a:p>
        </p:txBody>
      </p:sp>
      <p:sp>
        <p:nvSpPr>
          <p:cNvPr id="9222" name="Text Box 6"/>
          <p:cNvSpPr txBox="1">
            <a:spLocks noChangeArrowheads="1"/>
          </p:cNvSpPr>
          <p:nvPr/>
        </p:nvSpPr>
        <p:spPr bwMode="auto">
          <a:xfrm rot="-5400000">
            <a:off x="-1143794" y="2523629"/>
            <a:ext cx="3201988" cy="9233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AU" sz="5400" i="1"/>
              <a:t>features</a:t>
            </a:r>
            <a:endParaRPr lang="en-AU"/>
          </a:p>
        </p:txBody>
      </p:sp>
      <p:sp>
        <p:nvSpPr>
          <p:cNvPr id="9223" name="Line 7"/>
          <p:cNvSpPr>
            <a:spLocks noChangeShapeType="1"/>
          </p:cNvSpPr>
          <p:nvPr/>
        </p:nvSpPr>
        <p:spPr bwMode="auto">
          <a:xfrm>
            <a:off x="685800" y="4572000"/>
            <a:ext cx="0" cy="19812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24" name="Text Box 8"/>
          <p:cNvSpPr txBox="1">
            <a:spLocks noChangeArrowheads="1"/>
          </p:cNvSpPr>
          <p:nvPr/>
        </p:nvSpPr>
        <p:spPr bwMode="auto">
          <a:xfrm>
            <a:off x="2438400" y="6172200"/>
            <a:ext cx="6172200" cy="274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1200">
                <a:solidFill>
                  <a:srgbClr val="FF0000"/>
                </a:solidFill>
              </a:rPr>
              <a:t>from: </a:t>
            </a:r>
            <a:r>
              <a:rPr lang="en-US" sz="1200">
                <a:solidFill>
                  <a:srgbClr val="FF0000"/>
                </a:solidFill>
                <a:hlinkClick r:id="rId3"/>
              </a:rPr>
              <a:t>http://www.simplypsychology.pwp.blueyonder.co.uk/operant-conditioning.html</a:t>
            </a:r>
            <a:endParaRPr lang="en-US">
              <a:solidFill>
                <a:srgbClr val="FF0000"/>
              </a:solidFill>
            </a:endParaRPr>
          </a:p>
        </p:txBody>
      </p:sp>
      <p:pic>
        <p:nvPicPr>
          <p:cNvPr id="9" name="Picture 8" descr="beh_mod_arrow.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0435" y="0"/>
            <a:ext cx="2247765" cy="2247765"/>
          </a:xfrm>
          <a:prstGeom prst="rect">
            <a:avLst/>
          </a:prstGeom>
          <a:effectLst>
            <a:outerShdw blurRad="50800" dist="38100" dir="18900000" algn="bl" rotWithShape="0">
              <a:prstClr val="black">
                <a:alpha val="40000"/>
              </a:prstClr>
            </a:outerShdw>
          </a:effectLst>
        </p:spPr>
      </p:pic>
    </p:spTree>
    <p:extLst>
      <p:ext uri="{BB962C8B-B14F-4D97-AF65-F5344CB8AC3E}">
        <p14:creationId xmlns:p14="http://schemas.microsoft.com/office/powerpoint/2010/main" val="23832270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9223"/>
                                        </p:tgtEl>
                                        <p:attrNameLst>
                                          <p:attrName>style.visibility</p:attrName>
                                        </p:attrNameLst>
                                      </p:cBhvr>
                                      <p:to>
                                        <p:strVal val="visible"/>
                                      </p:to>
                                    </p:set>
                                    <p:anim calcmode="lin" valueType="num">
                                      <p:cBhvr additive="base">
                                        <p:cTn id="7" dur="510" fill="hold"/>
                                        <p:tgtEl>
                                          <p:spTgt spid="9223"/>
                                        </p:tgtEl>
                                        <p:attrNameLst>
                                          <p:attrName>ppt_x</p:attrName>
                                        </p:attrNameLst>
                                      </p:cBhvr>
                                      <p:tavLst>
                                        <p:tav tm="0">
                                          <p:val>
                                            <p:strVal val="#ppt_x"/>
                                          </p:val>
                                        </p:tav>
                                        <p:tav tm="100000">
                                          <p:val>
                                            <p:strVal val="#ppt_x"/>
                                          </p:val>
                                        </p:tav>
                                      </p:tavLst>
                                    </p:anim>
                                    <p:anim calcmode="lin" valueType="num">
                                      <p:cBhvr additive="base">
                                        <p:cTn id="8" dur="510" fill="hold"/>
                                        <p:tgtEl>
                                          <p:spTgt spid="922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500"/>
                                  </p:stCondLst>
                                  <p:childTnLst>
                                    <p:set>
                                      <p:cBhvr>
                                        <p:cTn id="10" dur="1" fill="hold">
                                          <p:stCondLst>
                                            <p:cond delay="0"/>
                                          </p:stCondLst>
                                        </p:cTn>
                                        <p:tgtEl>
                                          <p:spTgt spid="9222"/>
                                        </p:tgtEl>
                                        <p:attrNameLst>
                                          <p:attrName>style.visibility</p:attrName>
                                        </p:attrNameLst>
                                      </p:cBhvr>
                                      <p:to>
                                        <p:strVal val="visible"/>
                                      </p:to>
                                    </p:set>
                                    <p:anim calcmode="lin" valueType="num">
                                      <p:cBhvr additive="base">
                                        <p:cTn id="11" dur="500" fill="hold"/>
                                        <p:tgtEl>
                                          <p:spTgt spid="9222"/>
                                        </p:tgtEl>
                                        <p:attrNameLst>
                                          <p:attrName>ppt_x</p:attrName>
                                        </p:attrNameLst>
                                      </p:cBhvr>
                                      <p:tavLst>
                                        <p:tav tm="0">
                                          <p:val>
                                            <p:strVal val="#ppt_x"/>
                                          </p:val>
                                        </p:tav>
                                        <p:tav tm="100000">
                                          <p:val>
                                            <p:strVal val="#ppt_x"/>
                                          </p:val>
                                        </p:tav>
                                      </p:tavLst>
                                    </p:anim>
                                    <p:anim calcmode="lin" valueType="num">
                                      <p:cBhvr additive="base">
                                        <p:cTn id="12" dur="500" fill="hold"/>
                                        <p:tgtEl>
                                          <p:spTgt spid="9222"/>
                                        </p:tgtEl>
                                        <p:attrNameLst>
                                          <p:attrName>ppt_y</p:attrName>
                                        </p:attrNameLst>
                                      </p:cBhvr>
                                      <p:tavLst>
                                        <p:tav tm="0">
                                          <p:val>
                                            <p:strVal val="1+#ppt_h/2"/>
                                          </p:val>
                                        </p:tav>
                                        <p:tav tm="100000">
                                          <p:val>
                                            <p:strVal val="#ppt_y"/>
                                          </p:val>
                                        </p:tav>
                                      </p:tavLst>
                                    </p:anim>
                                  </p:childTnLst>
                                </p:cTn>
                              </p:par>
                            </p:childTnLst>
                          </p:cTn>
                        </p:par>
                        <p:par>
                          <p:cTn id="13" fill="hold" nodeType="afterGroup">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9224"/>
                                        </p:tgtEl>
                                        <p:attrNameLst>
                                          <p:attrName>style.visibility</p:attrName>
                                        </p:attrNameLst>
                                      </p:cBhvr>
                                      <p:to>
                                        <p:strVal val="visible"/>
                                      </p:to>
                                    </p:set>
                                    <p:animEffect transition="in" filter="fade">
                                      <p:cBhvr>
                                        <p:cTn id="16" dur="1000"/>
                                        <p:tgtEl>
                                          <p:spTgt spid="9224"/>
                                        </p:tgtEl>
                                      </p:cBhvr>
                                    </p:animEffect>
                                  </p:childTnLst>
                                </p:cTn>
                              </p:par>
                            </p:childTnLst>
                          </p:cTn>
                        </p:par>
                        <p:par>
                          <p:cTn id="17" fill="hold" nodeType="afterGroup">
                            <p:stCondLst>
                              <p:cond delay="2000"/>
                            </p:stCondLst>
                            <p:childTnLst>
                              <p:par>
                                <p:cTn id="18" presetID="10" presetClass="entr" presetSubtype="0" fill="hold" grpId="0" nodeType="afterEffect">
                                  <p:stCondLst>
                                    <p:cond delay="0"/>
                                  </p:stCondLst>
                                  <p:childTnLst>
                                    <p:set>
                                      <p:cBhvr>
                                        <p:cTn id="19" dur="1" fill="hold">
                                          <p:stCondLst>
                                            <p:cond delay="0"/>
                                          </p:stCondLst>
                                        </p:cTn>
                                        <p:tgtEl>
                                          <p:spTgt spid="9220"/>
                                        </p:tgtEl>
                                        <p:attrNameLst>
                                          <p:attrName>style.visibility</p:attrName>
                                        </p:attrNameLst>
                                      </p:cBhvr>
                                      <p:to>
                                        <p:strVal val="visible"/>
                                      </p:to>
                                    </p:set>
                                    <p:animEffect transition="in" filter="fade">
                                      <p:cBhvr>
                                        <p:cTn id="20" dur="1000"/>
                                        <p:tgtEl>
                                          <p:spTgt spid="9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p:bldP spid="9222" grpId="0"/>
      <p:bldP spid="9223" grpId="0" animBg="1"/>
      <p:bldP spid="922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4"/>
          <p:cNvSpPr txBox="1">
            <a:spLocks noChangeArrowheads="1"/>
          </p:cNvSpPr>
          <p:nvPr/>
        </p:nvSpPr>
        <p:spPr bwMode="auto">
          <a:xfrm>
            <a:off x="1447800" y="2057400"/>
            <a:ext cx="7010400" cy="37856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dirty="0">
                <a:solidFill>
                  <a:srgbClr val="000000"/>
                </a:solidFill>
              </a:rPr>
              <a:t>There is little difference between the learning that takes place in humans and that in other animals. </a:t>
            </a:r>
          </a:p>
          <a:p>
            <a:endParaRPr lang="en-US" dirty="0">
              <a:solidFill>
                <a:srgbClr val="000000"/>
              </a:solidFill>
            </a:endParaRPr>
          </a:p>
          <a:p>
            <a:r>
              <a:rPr lang="en-US" dirty="0">
                <a:solidFill>
                  <a:srgbClr val="000000"/>
                </a:solidFill>
              </a:rPr>
              <a:t>Therefore research (e.g. classical conditioning) can be carried out on animals (Pavlov’s dogs) as well as on humans (Little Albert </a:t>
            </a:r>
            <a:r>
              <a:rPr lang="en-US" sz="1400" dirty="0">
                <a:solidFill>
                  <a:srgbClr val="000000"/>
                </a:solidFill>
              </a:rPr>
              <a:t>. . . </a:t>
            </a:r>
            <a:r>
              <a:rPr lang="en-US" sz="1400" dirty="0">
                <a:solidFill>
                  <a:srgbClr val="000000"/>
                </a:solidFill>
                <a:hlinkClick r:id="rId3"/>
              </a:rPr>
              <a:t>more</a:t>
            </a:r>
            <a:r>
              <a:rPr lang="en-US" dirty="0">
                <a:solidFill>
                  <a:srgbClr val="000000"/>
                </a:solidFill>
              </a:rPr>
              <a:t>). </a:t>
            </a:r>
          </a:p>
          <a:p>
            <a:endParaRPr lang="en-US" dirty="0">
              <a:solidFill>
                <a:srgbClr val="000000"/>
              </a:solidFill>
            </a:endParaRPr>
          </a:p>
          <a:p>
            <a:r>
              <a:rPr lang="en-US" dirty="0">
                <a:solidFill>
                  <a:srgbClr val="000000"/>
                </a:solidFill>
              </a:rPr>
              <a:t>Skinner proposed that the way humans learn behaviour is much the same as the way the rats learned to press a lever.</a:t>
            </a:r>
          </a:p>
        </p:txBody>
      </p:sp>
      <p:sp>
        <p:nvSpPr>
          <p:cNvPr id="29703" name="Text Box 8"/>
          <p:cNvSpPr txBox="1">
            <a:spLocks noChangeArrowheads="1"/>
          </p:cNvSpPr>
          <p:nvPr/>
        </p:nvSpPr>
        <p:spPr bwMode="auto">
          <a:xfrm>
            <a:off x="2438400" y="6172200"/>
            <a:ext cx="6172200" cy="274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1200">
                <a:solidFill>
                  <a:srgbClr val="FF0000"/>
                </a:solidFill>
              </a:rPr>
              <a:t>from: </a:t>
            </a:r>
            <a:r>
              <a:rPr lang="en-US" sz="1200">
                <a:solidFill>
                  <a:srgbClr val="FF0000"/>
                </a:solidFill>
                <a:hlinkClick r:id="rId4"/>
              </a:rPr>
              <a:t>http://www.simplypsychology.pwp.blueyonder.co.uk/operant-conditioning.html</a:t>
            </a:r>
            <a:endParaRPr lang="en-US">
              <a:solidFill>
                <a:srgbClr val="FF0000"/>
              </a:solidFill>
            </a:endParaRPr>
          </a:p>
        </p:txBody>
      </p:sp>
      <p:sp>
        <p:nvSpPr>
          <p:cNvPr id="10" name="Rectangle 5"/>
          <p:cNvSpPr>
            <a:spLocks noChangeArrowheads="1"/>
          </p:cNvSpPr>
          <p:nvPr/>
        </p:nvSpPr>
        <p:spPr bwMode="auto">
          <a:xfrm>
            <a:off x="1664448" y="381000"/>
            <a:ext cx="4675278"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78" dir="8100000" algn="ctr" rotWithShape="0">
                    <a:srgbClr val="999999">
                      <a:alpha val="74998"/>
                    </a:srgbClr>
                  </a:outerShdw>
                </a:effectLst>
              </a14:hiddenEffects>
            </a:ext>
          </a:extLst>
        </p:spPr>
        <p:txBody>
          <a:bodyPr wrap="none">
            <a:spAutoFit/>
          </a:bodyPr>
          <a:lstStyle/>
          <a:p>
            <a:pPr algn="ctr">
              <a:defRPr/>
            </a:pPr>
            <a:r>
              <a:rPr lang="en-US" sz="3200" dirty="0">
                <a:solidFill>
                  <a:srgbClr val="000000"/>
                </a:solidFill>
              </a:rPr>
              <a:t>Applied Behaviour Analysis</a:t>
            </a:r>
          </a:p>
          <a:p>
            <a:pPr algn="ctr">
              <a:defRPr/>
            </a:pPr>
            <a:r>
              <a:rPr lang="en-US" sz="2800" i="1" dirty="0">
                <a:solidFill>
                  <a:schemeClr val="bg1">
                    <a:lumMod val="75000"/>
                  </a:schemeClr>
                </a:solidFill>
              </a:rPr>
              <a:t>(Behaviour Modification</a:t>
            </a:r>
            <a:r>
              <a:rPr lang="en-US" sz="2800" i="1" dirty="0">
                <a:solidFill>
                  <a:srgbClr val="000000"/>
                </a:solidFill>
              </a:rPr>
              <a:t>)</a:t>
            </a:r>
            <a:endParaRPr lang="en-US" dirty="0">
              <a:solidFill>
                <a:srgbClr val="000000"/>
              </a:solidFill>
            </a:endParaRPr>
          </a:p>
        </p:txBody>
      </p:sp>
      <p:sp>
        <p:nvSpPr>
          <p:cNvPr id="11" name="Text Box 6"/>
          <p:cNvSpPr txBox="1">
            <a:spLocks noChangeArrowheads="1"/>
          </p:cNvSpPr>
          <p:nvPr/>
        </p:nvSpPr>
        <p:spPr bwMode="auto">
          <a:xfrm rot="16200000">
            <a:off x="-1143794" y="2518867"/>
            <a:ext cx="3201987" cy="9233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AU" sz="5400" i="1" dirty="0"/>
              <a:t>features</a:t>
            </a:r>
            <a:endParaRPr lang="en-AU" dirty="0"/>
          </a:p>
        </p:txBody>
      </p:sp>
      <p:sp>
        <p:nvSpPr>
          <p:cNvPr id="12" name="Line 7"/>
          <p:cNvSpPr>
            <a:spLocks noChangeShapeType="1"/>
          </p:cNvSpPr>
          <p:nvPr/>
        </p:nvSpPr>
        <p:spPr bwMode="auto">
          <a:xfrm>
            <a:off x="685800" y="4572000"/>
            <a:ext cx="0" cy="198120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13" name="Picture 12" descr="beh_mod_arrow.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10435" y="0"/>
            <a:ext cx="2247765" cy="2247765"/>
          </a:xfrm>
          <a:prstGeom prst="rect">
            <a:avLst/>
          </a:prstGeom>
          <a:effectLst>
            <a:outerShdw blurRad="50800" dist="38100" dir="18900000" algn="bl" rotWithShape="0">
              <a:prstClr val="black">
                <a:alpha val="40000"/>
              </a:prstClr>
            </a:outerShdw>
          </a:effectLst>
        </p:spPr>
      </p:pic>
    </p:spTree>
    <p:extLst>
      <p:ext uri="{BB962C8B-B14F-4D97-AF65-F5344CB8AC3E}">
        <p14:creationId xmlns:p14="http://schemas.microsoft.com/office/powerpoint/2010/main" val="41718179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Text Box 4"/>
          <p:cNvSpPr txBox="1">
            <a:spLocks noChangeArrowheads="1"/>
          </p:cNvSpPr>
          <p:nvPr/>
        </p:nvSpPr>
        <p:spPr bwMode="auto">
          <a:xfrm>
            <a:off x="1676400" y="6096000"/>
            <a:ext cx="4800600" cy="7078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dirty="0">
                <a:solidFill>
                  <a:srgbClr val="000000"/>
                </a:solidFill>
              </a:rPr>
              <a:t>‘ </a:t>
            </a:r>
            <a:r>
              <a:rPr lang="en-US" sz="1600" i="1" dirty="0">
                <a:solidFill>
                  <a:srgbClr val="000000"/>
                </a:solidFill>
              </a:rPr>
              <a:t>There is little difference between the learning that takes place in humans and that in other animals</a:t>
            </a:r>
            <a:r>
              <a:rPr lang="en-US" sz="1600" dirty="0">
                <a:solidFill>
                  <a:srgbClr val="000000"/>
                </a:solidFill>
              </a:rPr>
              <a:t>.’</a:t>
            </a:r>
            <a:r>
              <a:rPr lang="en-US" altLang="ja-JP" dirty="0">
                <a:solidFill>
                  <a:srgbClr val="000000"/>
                </a:solidFill>
              </a:rPr>
              <a:t> </a:t>
            </a:r>
            <a:endParaRPr lang="en-US" dirty="0">
              <a:solidFill>
                <a:srgbClr val="000000"/>
              </a:solidFill>
            </a:endParaRPr>
          </a:p>
        </p:txBody>
      </p:sp>
      <p:pic>
        <p:nvPicPr>
          <p:cNvPr id="31751" name="Picture 9" descr="purpose_in_lif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1524000"/>
            <a:ext cx="340995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5"/>
          <p:cNvSpPr>
            <a:spLocks noChangeArrowheads="1"/>
          </p:cNvSpPr>
          <p:nvPr/>
        </p:nvSpPr>
        <p:spPr bwMode="auto">
          <a:xfrm>
            <a:off x="1664448" y="381000"/>
            <a:ext cx="4675278"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78" dir="8100000" algn="ctr" rotWithShape="0">
                    <a:srgbClr val="999999">
                      <a:alpha val="74998"/>
                    </a:srgbClr>
                  </a:outerShdw>
                </a:effectLst>
              </a14:hiddenEffects>
            </a:ext>
          </a:extLst>
        </p:spPr>
        <p:txBody>
          <a:bodyPr wrap="none">
            <a:spAutoFit/>
          </a:bodyPr>
          <a:lstStyle/>
          <a:p>
            <a:pPr algn="ctr">
              <a:defRPr/>
            </a:pPr>
            <a:r>
              <a:rPr lang="en-US" sz="3200" dirty="0">
                <a:solidFill>
                  <a:srgbClr val="000000"/>
                </a:solidFill>
              </a:rPr>
              <a:t>Applied Behaviour Analysis</a:t>
            </a:r>
          </a:p>
          <a:p>
            <a:pPr algn="ctr">
              <a:defRPr/>
            </a:pPr>
            <a:r>
              <a:rPr lang="en-US" sz="2800" i="1" dirty="0">
                <a:solidFill>
                  <a:schemeClr val="bg1">
                    <a:lumMod val="75000"/>
                  </a:schemeClr>
                </a:solidFill>
              </a:rPr>
              <a:t>(Behaviour Modification</a:t>
            </a:r>
            <a:r>
              <a:rPr lang="en-US" sz="2800" i="1" dirty="0">
                <a:solidFill>
                  <a:srgbClr val="000000"/>
                </a:solidFill>
              </a:rPr>
              <a:t>)</a:t>
            </a:r>
            <a:endParaRPr lang="en-US" dirty="0">
              <a:solidFill>
                <a:srgbClr val="000000"/>
              </a:solidFill>
            </a:endParaRPr>
          </a:p>
        </p:txBody>
      </p:sp>
      <p:sp>
        <p:nvSpPr>
          <p:cNvPr id="10" name="Text Box 6"/>
          <p:cNvSpPr txBox="1">
            <a:spLocks noChangeArrowheads="1"/>
          </p:cNvSpPr>
          <p:nvPr/>
        </p:nvSpPr>
        <p:spPr bwMode="auto">
          <a:xfrm rot="16200000">
            <a:off x="-1143794" y="2518867"/>
            <a:ext cx="3201987" cy="9233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AU" sz="5400" i="1" dirty="0"/>
              <a:t>features</a:t>
            </a:r>
            <a:endParaRPr lang="en-AU" dirty="0"/>
          </a:p>
        </p:txBody>
      </p:sp>
      <p:sp>
        <p:nvSpPr>
          <p:cNvPr id="11" name="Line 7"/>
          <p:cNvSpPr>
            <a:spLocks noChangeShapeType="1"/>
          </p:cNvSpPr>
          <p:nvPr/>
        </p:nvSpPr>
        <p:spPr bwMode="auto">
          <a:xfrm>
            <a:off x="685800" y="4572000"/>
            <a:ext cx="0" cy="198120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12" name="Picture 11" descr="beh_mod_arrow.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0435" y="0"/>
            <a:ext cx="2247765" cy="2247765"/>
          </a:xfrm>
          <a:prstGeom prst="rect">
            <a:avLst/>
          </a:prstGeom>
          <a:effectLst>
            <a:outerShdw blurRad="50800" dist="38100" dir="18900000" algn="bl" rotWithShape="0">
              <a:prstClr val="black">
                <a:alpha val="40000"/>
              </a:prstClr>
            </a:outerShdw>
          </a:effectLst>
        </p:spPr>
      </p:pic>
    </p:spTree>
    <p:extLst>
      <p:ext uri="{BB962C8B-B14F-4D97-AF65-F5344CB8AC3E}">
        <p14:creationId xmlns:p14="http://schemas.microsoft.com/office/powerpoint/2010/main" val="445059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334</TotalTime>
  <Words>1486</Words>
  <Application>Microsoft Macintosh PowerPoint</Application>
  <PresentationFormat>On-screen Show (4:3)</PresentationFormat>
  <Paragraphs>280</Paragraphs>
  <Slides>25</Slides>
  <Notes>19</Notes>
  <HiddenSlides>0</HiddenSlides>
  <MMClips>1</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Emotional temp graph</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NSW DET</dc:creator>
  <cp:lastModifiedBy>NSW DET</cp:lastModifiedBy>
  <cp:revision>25</cp:revision>
  <dcterms:created xsi:type="dcterms:W3CDTF">2011-05-05T13:17:50Z</dcterms:created>
  <dcterms:modified xsi:type="dcterms:W3CDTF">2014-05-08T11:45:28Z</dcterms:modified>
</cp:coreProperties>
</file>