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ov"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91" r:id="rId2"/>
    <p:sldId id="292" r:id="rId3"/>
    <p:sldId id="285" r:id="rId4"/>
    <p:sldId id="287" r:id="rId5"/>
    <p:sldId id="283" r:id="rId6"/>
    <p:sldId id="290" r:id="rId7"/>
    <p:sldId id="257" r:id="rId8"/>
    <p:sldId id="282" r:id="rId9"/>
    <p:sldId id="284" r:id="rId10"/>
    <p:sldId id="286" r:id="rId11"/>
    <p:sldId id="261" r:id="rId12"/>
    <p:sldId id="262" r:id="rId13"/>
    <p:sldId id="263" r:id="rId14"/>
    <p:sldId id="259" r:id="rId15"/>
    <p:sldId id="289" r:id="rId16"/>
    <p:sldId id="264" r:id="rId17"/>
    <p:sldId id="258" r:id="rId18"/>
    <p:sldId id="274" r:id="rId19"/>
    <p:sldId id="260" r:id="rId20"/>
    <p:sldId id="265" r:id="rId21"/>
    <p:sldId id="266" r:id="rId22"/>
    <p:sldId id="267" r:id="rId23"/>
    <p:sldId id="275" r:id="rId24"/>
    <p:sldId id="293" r:id="rId25"/>
    <p:sldId id="288" r:id="rId26"/>
  </p:sldIdLst>
  <p:sldSz cx="9144000" cy="6858000" type="screen4x3"/>
  <p:notesSz cx="6858000" cy="9144000"/>
  <p:defaultTextStyle>
    <a:defPPr>
      <a:defRPr lang="en-AU"/>
    </a:defPPr>
    <a:lvl1pPr algn="l" rtl="0" fontAlgn="base">
      <a:spcBef>
        <a:spcPct val="0"/>
      </a:spcBef>
      <a:spcAft>
        <a:spcPct val="0"/>
      </a:spcAft>
      <a:defRPr b="1" kern="1200">
        <a:solidFill>
          <a:schemeClr val="tx1"/>
        </a:solidFill>
        <a:latin typeface="Arial" charset="0"/>
        <a:ea typeface="ＭＳ Ｐゴシック" charset="0"/>
        <a:cs typeface="+mn-cs"/>
      </a:defRPr>
    </a:lvl1pPr>
    <a:lvl2pPr marL="457200" algn="l" rtl="0" fontAlgn="base">
      <a:spcBef>
        <a:spcPct val="0"/>
      </a:spcBef>
      <a:spcAft>
        <a:spcPct val="0"/>
      </a:spcAft>
      <a:defRPr b="1" kern="1200">
        <a:solidFill>
          <a:schemeClr val="tx1"/>
        </a:solidFill>
        <a:latin typeface="Arial" charset="0"/>
        <a:ea typeface="ＭＳ Ｐゴシック" charset="0"/>
        <a:cs typeface="+mn-cs"/>
      </a:defRPr>
    </a:lvl2pPr>
    <a:lvl3pPr marL="914400" algn="l" rtl="0" fontAlgn="base">
      <a:spcBef>
        <a:spcPct val="0"/>
      </a:spcBef>
      <a:spcAft>
        <a:spcPct val="0"/>
      </a:spcAft>
      <a:defRPr b="1" kern="1200">
        <a:solidFill>
          <a:schemeClr val="tx1"/>
        </a:solidFill>
        <a:latin typeface="Arial" charset="0"/>
        <a:ea typeface="ＭＳ Ｐゴシック" charset="0"/>
        <a:cs typeface="+mn-cs"/>
      </a:defRPr>
    </a:lvl3pPr>
    <a:lvl4pPr marL="1371600" algn="l" rtl="0" fontAlgn="base">
      <a:spcBef>
        <a:spcPct val="0"/>
      </a:spcBef>
      <a:spcAft>
        <a:spcPct val="0"/>
      </a:spcAft>
      <a:defRPr b="1" kern="1200">
        <a:solidFill>
          <a:schemeClr val="tx1"/>
        </a:solidFill>
        <a:latin typeface="Arial" charset="0"/>
        <a:ea typeface="ＭＳ Ｐゴシック" charset="0"/>
        <a:cs typeface="+mn-cs"/>
      </a:defRPr>
    </a:lvl4pPr>
    <a:lvl5pPr marL="1828800" algn="l" rtl="0" fontAlgn="base">
      <a:spcBef>
        <a:spcPct val="0"/>
      </a:spcBef>
      <a:spcAft>
        <a:spcPct val="0"/>
      </a:spcAft>
      <a:defRPr b="1" kern="1200">
        <a:solidFill>
          <a:schemeClr val="tx1"/>
        </a:solidFill>
        <a:latin typeface="Arial" charset="0"/>
        <a:ea typeface="ＭＳ Ｐゴシック" charset="0"/>
        <a:cs typeface="+mn-cs"/>
      </a:defRPr>
    </a:lvl5pPr>
    <a:lvl6pPr marL="2286000" algn="l" defTabSz="457200" rtl="0" eaLnBrk="1" latinLnBrk="0" hangingPunct="1">
      <a:defRPr b="1" kern="1200">
        <a:solidFill>
          <a:schemeClr val="tx1"/>
        </a:solidFill>
        <a:latin typeface="Arial" charset="0"/>
        <a:ea typeface="ＭＳ Ｐゴシック" charset="0"/>
        <a:cs typeface="+mn-cs"/>
      </a:defRPr>
    </a:lvl6pPr>
    <a:lvl7pPr marL="2743200" algn="l" defTabSz="457200" rtl="0" eaLnBrk="1" latinLnBrk="0" hangingPunct="1">
      <a:defRPr b="1" kern="1200">
        <a:solidFill>
          <a:schemeClr val="tx1"/>
        </a:solidFill>
        <a:latin typeface="Arial" charset="0"/>
        <a:ea typeface="ＭＳ Ｐゴシック" charset="0"/>
        <a:cs typeface="+mn-cs"/>
      </a:defRPr>
    </a:lvl7pPr>
    <a:lvl8pPr marL="3200400" algn="l" defTabSz="457200" rtl="0" eaLnBrk="1" latinLnBrk="0" hangingPunct="1">
      <a:defRPr b="1" kern="1200">
        <a:solidFill>
          <a:schemeClr val="tx1"/>
        </a:solidFill>
        <a:latin typeface="Arial" charset="0"/>
        <a:ea typeface="ＭＳ Ｐゴシック" charset="0"/>
        <a:cs typeface="+mn-cs"/>
      </a:defRPr>
    </a:lvl8pPr>
    <a:lvl9pPr marL="3657600" algn="l" defTabSz="457200" rtl="0" eaLnBrk="1" latinLnBrk="0" hangingPunct="1">
      <a:defRPr b="1"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00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CC"/>
    <a:srgbClr val="0066CC"/>
    <a:srgbClr val="3399CC"/>
    <a:srgbClr val="6699CC"/>
    <a:srgbClr val="336699"/>
    <a:srgbClr val="333333"/>
    <a:srgbClr val="666666"/>
    <a:srgbClr val="4C4C4C"/>
    <a:srgbClr val="939393"/>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37" autoAdjust="0"/>
    <p:restoredTop sz="96617" autoAdjust="0"/>
  </p:normalViewPr>
  <p:slideViewPr>
    <p:cSldViewPr>
      <p:cViewPr>
        <p:scale>
          <a:sx n="116" d="100"/>
          <a:sy n="116" d="100"/>
        </p:scale>
        <p:origin x="-552" y="4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b="0"/>
            </a:lvl1pPr>
          </a:lstStyle>
          <a:p>
            <a:endParaRPr lang="en-US"/>
          </a:p>
        </p:txBody>
      </p:sp>
      <p:sp>
        <p:nvSpPr>
          <p:cNvPr id="1741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b="0"/>
            </a:lvl1pPr>
          </a:lstStyle>
          <a:p>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0"/>
            </a:lvl1pPr>
          </a:lstStyle>
          <a:p>
            <a:endParaRPr lang="en-US"/>
          </a:p>
        </p:txBody>
      </p:sp>
      <p:sp>
        <p:nvSpPr>
          <p:cNvPr id="1741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a:lvl1pPr>
          </a:lstStyle>
          <a:p>
            <a:fld id="{0F8154BA-1B0E-004C-AB7C-E1A6C20A2585}" type="slidenum">
              <a:rPr lang="en-US"/>
              <a:pPr/>
              <a:t>‹#›</a:t>
            </a:fld>
            <a:endParaRPr lang="en-US"/>
          </a:p>
        </p:txBody>
      </p:sp>
    </p:spTree>
    <p:extLst>
      <p:ext uri="{BB962C8B-B14F-4D97-AF65-F5344CB8AC3E}">
        <p14:creationId xmlns:p14="http://schemas.microsoft.com/office/powerpoint/2010/main" val="397191194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6EE43F4-2FD6-A043-A9C6-C6DA7E1C108D}" type="slidenum">
              <a:rPr lang="en-AU" sz="1200">
                <a:latin typeface="Arial" charset="0"/>
              </a:rPr>
              <a:pPr eaLnBrk="1" fontAlgn="base" hangingPunct="1">
                <a:spcBef>
                  <a:spcPct val="0"/>
                </a:spcBef>
                <a:spcAft>
                  <a:spcPct val="0"/>
                </a:spcAft>
              </a:pPr>
              <a:t>1</a:t>
            </a:fld>
            <a:endParaRPr lang="en-AU" sz="1200">
              <a:latin typeface="Arial" charset="0"/>
            </a:endParaRPr>
          </a:p>
        </p:txBody>
      </p:sp>
      <p:sp>
        <p:nvSpPr>
          <p:cNvPr id="163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A5B3CE-B2CA-6A48-987C-6E04E6FE8D36}" type="slidenum">
              <a:rPr lang="en-US"/>
              <a:pPr/>
              <a:t>10</a:t>
            </a:fld>
            <a:endParaRPr lang="en-US"/>
          </a:p>
        </p:txBody>
      </p:sp>
      <p:sp>
        <p:nvSpPr>
          <p:cNvPr id="78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8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04393-5132-1342-80AE-34864EF5FF84}" type="slidenum">
              <a:rPr lang="en-US"/>
              <a:pPr/>
              <a:t>11</a:t>
            </a:fld>
            <a:endParaRPr lang="en-US"/>
          </a:p>
        </p:txBody>
      </p:sp>
      <p:sp>
        <p:nvSpPr>
          <p:cNvPr id="20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6B2117-2FF6-5B46-AEC3-97B06C553EF7}" type="slidenum">
              <a:rPr lang="en-US"/>
              <a:pPr/>
              <a:t>12</a:t>
            </a:fld>
            <a:endParaRPr lang="en-US"/>
          </a:p>
        </p:txBody>
      </p:sp>
      <p:sp>
        <p:nvSpPr>
          <p:cNvPr id="21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A2B6DE-BD4A-964E-9A94-60BAD04C2236}" type="slidenum">
              <a:rPr lang="en-US"/>
              <a:pPr/>
              <a:t>13</a:t>
            </a:fld>
            <a:endParaRPr lang="en-US"/>
          </a:p>
        </p:txBody>
      </p:sp>
      <p:sp>
        <p:nvSpPr>
          <p:cNvPr id="22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063C65-3FE4-FF48-AD29-A7ABE83CB142}" type="slidenum">
              <a:rPr lang="en-US"/>
              <a:pPr/>
              <a:t>14</a:t>
            </a:fld>
            <a:endParaRPr lang="en-US"/>
          </a:p>
        </p:txBody>
      </p:sp>
      <p:sp>
        <p:nvSpPr>
          <p:cNvPr id="24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063C65-3FE4-FF48-AD29-A7ABE83CB142}" type="slidenum">
              <a:rPr lang="en-US"/>
              <a:pPr/>
              <a:t>15</a:t>
            </a:fld>
            <a:endParaRPr lang="en-US"/>
          </a:p>
        </p:txBody>
      </p:sp>
      <p:sp>
        <p:nvSpPr>
          <p:cNvPr id="24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CB6EC1-F37F-4343-B509-72005F701B85}" type="slidenum">
              <a:rPr lang="en-US"/>
              <a:pPr/>
              <a:t>16</a:t>
            </a:fld>
            <a:endParaRPr lang="en-US"/>
          </a:p>
        </p:txBody>
      </p:sp>
      <p:sp>
        <p:nvSpPr>
          <p:cNvPr id="23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354663-2B4D-7F42-B86D-9D3A27AF304B}" type="slidenum">
              <a:rPr lang="en-US"/>
              <a:pPr/>
              <a:t>17</a:t>
            </a:fld>
            <a:endParaRPr lang="en-US"/>
          </a:p>
        </p:txBody>
      </p:sp>
      <p:sp>
        <p:nvSpPr>
          <p:cNvPr id="25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D1DB47-4929-984B-8F7A-5EC218C0D9DA}" type="slidenum">
              <a:rPr lang="en-US"/>
              <a:pPr/>
              <a:t>18</a:t>
            </a:fld>
            <a:endParaRPr lang="en-US"/>
          </a:p>
        </p:txBody>
      </p:sp>
      <p:sp>
        <p:nvSpPr>
          <p:cNvPr id="4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C28C34-1306-5645-9D4B-2786AA3A0705}" type="slidenum">
              <a:rPr lang="en-US"/>
              <a:pPr/>
              <a:t>19</a:t>
            </a:fld>
            <a:endParaRPr lang="en-US"/>
          </a:p>
        </p:txBody>
      </p:sp>
      <p:sp>
        <p:nvSpPr>
          <p:cNvPr id="26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7B84191-4387-6847-AAA5-98C248570E24}" type="slidenum">
              <a:rPr lang="en-AU" sz="1200">
                <a:latin typeface="Arial" charset="0"/>
              </a:rPr>
              <a:pPr eaLnBrk="1" fontAlgn="base" hangingPunct="1">
                <a:spcBef>
                  <a:spcPct val="0"/>
                </a:spcBef>
                <a:spcAft>
                  <a:spcPct val="0"/>
                </a:spcAft>
              </a:pPr>
              <a:t>2</a:t>
            </a:fld>
            <a:endParaRPr lang="en-AU" sz="1200">
              <a:latin typeface="Arial" charset="0"/>
            </a:endParaRPr>
          </a:p>
        </p:txBody>
      </p:sp>
      <p:sp>
        <p:nvSpPr>
          <p:cNvPr id="184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08EAB2-83CB-E14B-B1E6-DDA6DEA72FA4}" type="slidenum">
              <a:rPr lang="en-US"/>
              <a:pPr/>
              <a:t>20</a:t>
            </a:fld>
            <a:endParaRPr lang="en-US"/>
          </a:p>
        </p:txBody>
      </p:sp>
      <p:sp>
        <p:nvSpPr>
          <p:cNvPr id="28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DDD895-0C9C-044F-8023-5B7BEEF617C4}" type="slidenum">
              <a:rPr lang="en-US"/>
              <a:pPr/>
              <a:t>21</a:t>
            </a:fld>
            <a:endParaRPr lang="en-US"/>
          </a:p>
        </p:txBody>
      </p:sp>
      <p:sp>
        <p:nvSpPr>
          <p:cNvPr id="30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D4F5A4-F897-F347-9CA4-82856BD0DD21}" type="slidenum">
              <a:rPr lang="en-US"/>
              <a:pPr/>
              <a:t>22</a:t>
            </a:fld>
            <a:endParaRPr lang="en-US"/>
          </a:p>
        </p:txBody>
      </p:sp>
      <p:sp>
        <p:nvSpPr>
          <p:cNvPr id="3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8540BE-9181-E048-A79D-5BE85E10B668}" type="slidenum">
              <a:rPr lang="en-US"/>
              <a:pPr/>
              <a:t>23</a:t>
            </a:fld>
            <a:endParaRPr lang="en-US"/>
          </a:p>
        </p:txBody>
      </p:sp>
      <p:sp>
        <p:nvSpPr>
          <p:cNvPr id="49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08281-69BD-7B42-B39E-C4CD8FF9D7CC}" type="slidenum">
              <a:rPr lang="en-US"/>
              <a:pPr/>
              <a:t>25</a:t>
            </a:fld>
            <a:endParaRPr lang="en-US"/>
          </a:p>
        </p:txBody>
      </p:sp>
      <p:sp>
        <p:nvSpPr>
          <p:cNvPr id="84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7A889D-5DFE-DA46-821C-C36077B7D39D}" type="slidenum">
              <a:rPr lang="en-US"/>
              <a:pPr/>
              <a:t>3</a:t>
            </a:fld>
            <a:endParaRPr lang="en-US"/>
          </a:p>
        </p:txBody>
      </p:sp>
      <p:sp>
        <p:nvSpPr>
          <p:cNvPr id="6963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963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F6D199-B5ED-1040-ADF1-754B45B693F8}" type="slidenum">
              <a:rPr lang="en-US"/>
              <a:pPr/>
              <a:t>4</a:t>
            </a:fld>
            <a:endParaRPr lang="en-US"/>
          </a:p>
        </p:txBody>
      </p:sp>
      <p:sp>
        <p:nvSpPr>
          <p:cNvPr id="82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2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19F90D-0DFC-5943-9746-280BE7F12F63}" type="slidenum">
              <a:rPr lang="en-US"/>
              <a:pPr/>
              <a:t>5</a:t>
            </a:fld>
            <a:endParaRPr lang="en-US"/>
          </a:p>
        </p:txBody>
      </p:sp>
      <p:sp>
        <p:nvSpPr>
          <p:cNvPr id="6349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19F90D-0DFC-5943-9746-280BE7F12F63}" type="slidenum">
              <a:rPr lang="en-US"/>
              <a:pPr/>
              <a:t>6</a:t>
            </a:fld>
            <a:endParaRPr lang="en-US"/>
          </a:p>
        </p:txBody>
      </p:sp>
      <p:sp>
        <p:nvSpPr>
          <p:cNvPr id="6349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1027"/>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738F90-E58B-1E44-BEBD-953FC4A27689}" type="slidenum">
              <a:rPr lang="en-US"/>
              <a:pPr/>
              <a:t>7</a:t>
            </a:fld>
            <a:endParaRPr lang="en-US"/>
          </a:p>
        </p:txBody>
      </p:sp>
      <p:sp>
        <p:nvSpPr>
          <p:cNvPr id="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75E243-5605-8546-8DB9-228DF03AFC82}" type="slidenum">
              <a:rPr lang="en-US"/>
              <a:pPr/>
              <a:t>8</a:t>
            </a:fld>
            <a:endParaRPr lang="en-US"/>
          </a:p>
        </p:txBody>
      </p:sp>
      <p:sp>
        <p:nvSpPr>
          <p:cNvPr id="64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DF7BF7-E3E6-C542-B7E1-C72467B38EB7}" type="slidenum">
              <a:rPr lang="en-US"/>
              <a:pPr/>
              <a:t>9</a:t>
            </a:fld>
            <a:endParaRPr lang="en-US"/>
          </a:p>
        </p:txBody>
      </p:sp>
      <p:sp>
        <p:nvSpPr>
          <p:cNvPr id="6758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587" name="Rectangle 1027"/>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5994136B-064C-674A-87FC-ADACFE03A352}" type="slidenum">
              <a:rPr lang="en-AU"/>
              <a:pPr/>
              <a:t>‹#›</a:t>
            </a:fld>
            <a:endParaRPr lang="en-AU"/>
          </a:p>
        </p:txBody>
      </p:sp>
    </p:spTree>
    <p:extLst>
      <p:ext uri="{BB962C8B-B14F-4D97-AF65-F5344CB8AC3E}">
        <p14:creationId xmlns:p14="http://schemas.microsoft.com/office/powerpoint/2010/main" val="1157449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C846D793-C1DB-954A-861C-73E261318200}" type="slidenum">
              <a:rPr lang="en-AU"/>
              <a:pPr/>
              <a:t>‹#›</a:t>
            </a:fld>
            <a:endParaRPr lang="en-AU"/>
          </a:p>
        </p:txBody>
      </p:sp>
    </p:spTree>
    <p:extLst>
      <p:ext uri="{BB962C8B-B14F-4D97-AF65-F5344CB8AC3E}">
        <p14:creationId xmlns:p14="http://schemas.microsoft.com/office/powerpoint/2010/main" val="3740452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11473861-6735-454B-BFBD-682A57EF7D7A}" type="slidenum">
              <a:rPr lang="en-AU"/>
              <a:pPr/>
              <a:t>‹#›</a:t>
            </a:fld>
            <a:endParaRPr lang="en-AU"/>
          </a:p>
        </p:txBody>
      </p:sp>
    </p:spTree>
    <p:extLst>
      <p:ext uri="{BB962C8B-B14F-4D97-AF65-F5344CB8AC3E}">
        <p14:creationId xmlns:p14="http://schemas.microsoft.com/office/powerpoint/2010/main" val="1546823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294F73E9-798F-EB41-B800-3416D5065D97}" type="slidenum">
              <a:rPr lang="en-AU"/>
              <a:pPr/>
              <a:t>‹#›</a:t>
            </a:fld>
            <a:endParaRPr lang="en-AU"/>
          </a:p>
        </p:txBody>
      </p:sp>
    </p:spTree>
    <p:extLst>
      <p:ext uri="{BB962C8B-B14F-4D97-AF65-F5344CB8AC3E}">
        <p14:creationId xmlns:p14="http://schemas.microsoft.com/office/powerpoint/2010/main" val="3629953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0388020A-0840-914F-A4D3-701D05C293F6}" type="slidenum">
              <a:rPr lang="en-AU"/>
              <a:pPr/>
              <a:t>‹#›</a:t>
            </a:fld>
            <a:endParaRPr lang="en-AU"/>
          </a:p>
        </p:txBody>
      </p:sp>
    </p:spTree>
    <p:extLst>
      <p:ext uri="{BB962C8B-B14F-4D97-AF65-F5344CB8AC3E}">
        <p14:creationId xmlns:p14="http://schemas.microsoft.com/office/powerpoint/2010/main" val="2813879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7E69141E-6B0C-1D47-B671-C38EB62DD4CB}" type="slidenum">
              <a:rPr lang="en-AU"/>
              <a:pPr/>
              <a:t>‹#›</a:t>
            </a:fld>
            <a:endParaRPr lang="en-AU"/>
          </a:p>
        </p:txBody>
      </p:sp>
    </p:spTree>
    <p:extLst>
      <p:ext uri="{BB962C8B-B14F-4D97-AF65-F5344CB8AC3E}">
        <p14:creationId xmlns:p14="http://schemas.microsoft.com/office/powerpoint/2010/main" val="941322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lvl1pPr>
              <a:defRPr/>
            </a:lvl1pPr>
          </a:lstStyle>
          <a:p>
            <a:endParaRPr lang="en-AU"/>
          </a:p>
        </p:txBody>
      </p:sp>
      <p:sp>
        <p:nvSpPr>
          <p:cNvPr id="8" name="Footer Placeholder 7"/>
          <p:cNvSpPr>
            <a:spLocks noGrp="1"/>
          </p:cNvSpPr>
          <p:nvPr>
            <p:ph type="ftr" sz="quarter" idx="11"/>
          </p:nvPr>
        </p:nvSpPr>
        <p:spPr/>
        <p:txBody>
          <a:bodyPr/>
          <a:lstStyle>
            <a:lvl1pPr>
              <a:defRPr/>
            </a:lvl1pPr>
          </a:lstStyle>
          <a:p>
            <a:endParaRPr lang="en-AU"/>
          </a:p>
        </p:txBody>
      </p:sp>
      <p:sp>
        <p:nvSpPr>
          <p:cNvPr id="9" name="Slide Number Placeholder 8"/>
          <p:cNvSpPr>
            <a:spLocks noGrp="1"/>
          </p:cNvSpPr>
          <p:nvPr>
            <p:ph type="sldNum" sz="quarter" idx="12"/>
          </p:nvPr>
        </p:nvSpPr>
        <p:spPr/>
        <p:txBody>
          <a:bodyPr/>
          <a:lstStyle>
            <a:lvl1pPr>
              <a:defRPr/>
            </a:lvl1pPr>
          </a:lstStyle>
          <a:p>
            <a:fld id="{37C16DCD-C7A7-7F44-9D93-DBDC8553CA8B}" type="slidenum">
              <a:rPr lang="en-AU"/>
              <a:pPr/>
              <a:t>‹#›</a:t>
            </a:fld>
            <a:endParaRPr lang="en-AU"/>
          </a:p>
        </p:txBody>
      </p:sp>
    </p:spTree>
    <p:extLst>
      <p:ext uri="{BB962C8B-B14F-4D97-AF65-F5344CB8AC3E}">
        <p14:creationId xmlns:p14="http://schemas.microsoft.com/office/powerpoint/2010/main" val="1210693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AU"/>
          </a:p>
        </p:txBody>
      </p:sp>
      <p:sp>
        <p:nvSpPr>
          <p:cNvPr id="4" name="Footer Placeholder 3"/>
          <p:cNvSpPr>
            <a:spLocks noGrp="1"/>
          </p:cNvSpPr>
          <p:nvPr>
            <p:ph type="ftr" sz="quarter" idx="11"/>
          </p:nvPr>
        </p:nvSpPr>
        <p:spPr/>
        <p:txBody>
          <a:bodyPr/>
          <a:lstStyle>
            <a:lvl1pPr>
              <a:defRPr/>
            </a:lvl1pPr>
          </a:lstStyle>
          <a:p>
            <a:endParaRPr lang="en-AU"/>
          </a:p>
        </p:txBody>
      </p:sp>
      <p:sp>
        <p:nvSpPr>
          <p:cNvPr id="5" name="Slide Number Placeholder 4"/>
          <p:cNvSpPr>
            <a:spLocks noGrp="1"/>
          </p:cNvSpPr>
          <p:nvPr>
            <p:ph type="sldNum" sz="quarter" idx="12"/>
          </p:nvPr>
        </p:nvSpPr>
        <p:spPr/>
        <p:txBody>
          <a:bodyPr/>
          <a:lstStyle>
            <a:lvl1pPr>
              <a:defRPr/>
            </a:lvl1pPr>
          </a:lstStyle>
          <a:p>
            <a:fld id="{7A956841-75BB-564D-AABB-EE0DE17DE82F}" type="slidenum">
              <a:rPr lang="en-AU"/>
              <a:pPr/>
              <a:t>‹#›</a:t>
            </a:fld>
            <a:endParaRPr lang="en-AU"/>
          </a:p>
        </p:txBody>
      </p:sp>
    </p:spTree>
    <p:extLst>
      <p:ext uri="{BB962C8B-B14F-4D97-AF65-F5344CB8AC3E}">
        <p14:creationId xmlns:p14="http://schemas.microsoft.com/office/powerpoint/2010/main" val="3524626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AU"/>
          </a:p>
        </p:txBody>
      </p:sp>
      <p:sp>
        <p:nvSpPr>
          <p:cNvPr id="3" name="Footer Placeholder 2"/>
          <p:cNvSpPr>
            <a:spLocks noGrp="1"/>
          </p:cNvSpPr>
          <p:nvPr>
            <p:ph type="ftr" sz="quarter" idx="11"/>
          </p:nvPr>
        </p:nvSpPr>
        <p:spPr/>
        <p:txBody>
          <a:bodyPr/>
          <a:lstStyle>
            <a:lvl1pPr>
              <a:defRPr/>
            </a:lvl1pPr>
          </a:lstStyle>
          <a:p>
            <a:endParaRPr lang="en-AU"/>
          </a:p>
        </p:txBody>
      </p:sp>
      <p:sp>
        <p:nvSpPr>
          <p:cNvPr id="4" name="Slide Number Placeholder 3"/>
          <p:cNvSpPr>
            <a:spLocks noGrp="1"/>
          </p:cNvSpPr>
          <p:nvPr>
            <p:ph type="sldNum" sz="quarter" idx="12"/>
          </p:nvPr>
        </p:nvSpPr>
        <p:spPr/>
        <p:txBody>
          <a:bodyPr/>
          <a:lstStyle>
            <a:lvl1pPr>
              <a:defRPr/>
            </a:lvl1pPr>
          </a:lstStyle>
          <a:p>
            <a:fld id="{1BCEC3E7-8EDE-D349-AF30-A3E8BC3A9813}" type="slidenum">
              <a:rPr lang="en-AU"/>
              <a:pPr/>
              <a:t>‹#›</a:t>
            </a:fld>
            <a:endParaRPr lang="en-AU"/>
          </a:p>
        </p:txBody>
      </p:sp>
    </p:spTree>
    <p:extLst>
      <p:ext uri="{BB962C8B-B14F-4D97-AF65-F5344CB8AC3E}">
        <p14:creationId xmlns:p14="http://schemas.microsoft.com/office/powerpoint/2010/main" val="976386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97A70DF7-84D7-8641-86C2-85BD37BB7526}" type="slidenum">
              <a:rPr lang="en-AU"/>
              <a:pPr/>
              <a:t>‹#›</a:t>
            </a:fld>
            <a:endParaRPr lang="en-AU"/>
          </a:p>
        </p:txBody>
      </p:sp>
    </p:spTree>
    <p:extLst>
      <p:ext uri="{BB962C8B-B14F-4D97-AF65-F5344CB8AC3E}">
        <p14:creationId xmlns:p14="http://schemas.microsoft.com/office/powerpoint/2010/main" val="3673207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98030781-72D8-734D-B296-1E0BE69D46F3}" type="slidenum">
              <a:rPr lang="en-AU"/>
              <a:pPr/>
              <a:t>‹#›</a:t>
            </a:fld>
            <a:endParaRPr lang="en-AU"/>
          </a:p>
        </p:txBody>
      </p:sp>
    </p:spTree>
    <p:extLst>
      <p:ext uri="{BB962C8B-B14F-4D97-AF65-F5344CB8AC3E}">
        <p14:creationId xmlns:p14="http://schemas.microsoft.com/office/powerpoint/2010/main" val="16954678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lvl1pPr>
          </a:lstStyle>
          <a:p>
            <a:endParaRPr lang="en-A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lvl1pPr>
          </a:lstStyle>
          <a:p>
            <a:endParaRPr lang="en-A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lvl1pPr>
          </a:lstStyle>
          <a:p>
            <a:fld id="{E5BABB41-5D88-5E4F-9D34-90D16F00900D}" type="slidenum">
              <a:rPr lang="en-AU"/>
              <a:pPr/>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5.jpeg"/><Relationship Id="rId6" Type="http://schemas.openxmlformats.org/officeDocument/2006/relationships/image" Target="../media/image6.png"/><Relationship Id="rId1" Type="http://schemas.microsoft.com/office/2007/relationships/media" Target="file://localhost/Users/CSC/Desktop/CPI%20Presentation/IMAGES/Videos/Ginott_Imessages.mov" TargetMode="External"/><Relationship Id="rId2" Type="http://schemas.openxmlformats.org/officeDocument/2006/relationships/video" Target="file://localhost/Users/CSC/Desktop/CPI%20Presentation/IMAGES/Videos/Ginott_Imessages.mov"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gorams.wssu.edu/faculty/zubovl/" TargetMode="External"/><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gorams.wssu.edu/faculty/zubov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gorams.wssu.edu/faculty/zubov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gorams.wssu.edu/faculty/zubov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hyperlink" Target="http://montessoritraining.blogspot.com/2007/06/montessori-classroom-descriptive-vs.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9.png"/><Relationship Id="rId1" Type="http://schemas.microsoft.com/office/2007/relationships/media" Target="../media/media1.mov"/><Relationship Id="rId2" Type="http://schemas.openxmlformats.org/officeDocument/2006/relationships/video" Target="../media/media1.mov"/></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4.xml"/><Relationship Id="rId5" Type="http://schemas.openxmlformats.org/officeDocument/2006/relationships/image" Target="../media/image10.png"/><Relationship Id="rId1" Type="http://schemas.microsoft.com/office/2007/relationships/media" Target="file://localhost/Users/CSC/Desktop/CPI%20Presentation/IMAGES/Videos/KenRobinson_Extract.mov" TargetMode="External"/><Relationship Id="rId2" Type="http://schemas.openxmlformats.org/officeDocument/2006/relationships/video" Target="file://localhost/Users/CSC/Desktop/CPI%20Presentation/IMAGES/Videos/KenRobinson_Extract.m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file://localhost/Users/CSC/Desktop/two_boys.png" TargetMode="External"/><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5.jpeg"/><Relationship Id="rId6" Type="http://schemas.openxmlformats.org/officeDocument/2006/relationships/image" Target="../media/image6.png"/><Relationship Id="rId1" Type="http://schemas.microsoft.com/office/2007/relationships/media" Target="file://localhost/Users/CSC/Desktop/UOWCourses/EDGS%20916/Week%207%20-%20Humanists/Ginott_materials/Ginott_permissive.mp4" TargetMode="External"/><Relationship Id="rId2" Type="http://schemas.openxmlformats.org/officeDocument/2006/relationships/video" Target="file://localhost/Users/CSC/Desktop/UOWCourses/EDGS%20916/Week%207%20-%20Humanists/Ginott_materials/Ginott_permissive.mp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9CC"/>
        </a:solidFill>
        <a:effectLst/>
      </p:bgPr>
    </p:bg>
    <p:spTree>
      <p:nvGrpSpPr>
        <p:cNvPr id="1" name=""/>
        <p:cNvGrpSpPr/>
        <p:nvPr/>
      </p:nvGrpSpPr>
      <p:grpSpPr>
        <a:xfrm>
          <a:off x="0" y="0"/>
          <a:ext cx="0" cy="0"/>
          <a:chOff x="0" y="0"/>
          <a:chExt cx="0" cy="0"/>
        </a:xfrm>
      </p:grpSpPr>
      <p:sp>
        <p:nvSpPr>
          <p:cNvPr id="15365" name="Text Box 11"/>
          <p:cNvSpPr txBox="1">
            <a:spLocks noChangeArrowheads="1"/>
          </p:cNvSpPr>
          <p:nvPr/>
        </p:nvSpPr>
        <p:spPr bwMode="auto">
          <a:xfrm>
            <a:off x="2051050" y="1905000"/>
            <a:ext cx="4876800"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50000"/>
              </a:spcBef>
            </a:pPr>
            <a:r>
              <a:rPr lang="en-AU" sz="2000">
                <a:solidFill>
                  <a:schemeClr val="bg1"/>
                </a:solidFill>
                <a:latin typeface="Arial" charset="0"/>
              </a:rPr>
              <a:t>EDGD801</a:t>
            </a:r>
          </a:p>
          <a:p>
            <a:pPr algn="ctr" eaLnBrk="1" hangingPunct="1">
              <a:lnSpc>
                <a:spcPct val="10000"/>
              </a:lnSpc>
              <a:spcBef>
                <a:spcPct val="50000"/>
              </a:spcBef>
            </a:pPr>
            <a:r>
              <a:rPr lang="en-AU" sz="2000">
                <a:solidFill>
                  <a:schemeClr val="bg1"/>
                </a:solidFill>
                <a:latin typeface="Arial" charset="0"/>
              </a:rPr>
              <a:t>Learning and behaviour</a:t>
            </a:r>
            <a:endParaRPr lang="en-AU">
              <a:solidFill>
                <a:schemeClr val="bg1"/>
              </a:solidFill>
              <a:latin typeface="Arial" charset="0"/>
            </a:endParaRPr>
          </a:p>
        </p:txBody>
      </p:sp>
      <p:sp>
        <p:nvSpPr>
          <p:cNvPr id="2060" name="Rectangle 12"/>
          <p:cNvSpPr>
            <a:spLocks noChangeArrowheads="1"/>
          </p:cNvSpPr>
          <p:nvPr/>
        </p:nvSpPr>
        <p:spPr bwMode="auto">
          <a:xfrm>
            <a:off x="1068388" y="2924175"/>
            <a:ext cx="7654925"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fontAlgn="auto">
              <a:spcBef>
                <a:spcPts val="0"/>
              </a:spcBef>
              <a:spcAft>
                <a:spcPts val="0"/>
              </a:spcAft>
              <a:defRPr/>
            </a:pPr>
            <a:r>
              <a:rPr lang="en-AU" sz="3600" dirty="0">
                <a:solidFill>
                  <a:schemeClr val="bg1"/>
                </a:solidFill>
                <a:latin typeface="+mn-lt"/>
                <a:ea typeface="+mn-ea"/>
                <a:cs typeface="+mn-cs"/>
              </a:rPr>
              <a:t>Behaviour management strategies</a:t>
            </a:r>
            <a:endParaRPr lang="en-AU" sz="3600" dirty="0">
              <a:latin typeface="+mn-lt"/>
              <a:ea typeface="+mn-ea"/>
              <a:cs typeface="+mn-cs"/>
            </a:endParaRPr>
          </a:p>
        </p:txBody>
      </p:sp>
      <p:sp>
        <p:nvSpPr>
          <p:cNvPr id="2061" name="Text Box 13"/>
          <p:cNvSpPr txBox="1">
            <a:spLocks noChangeArrowheads="1"/>
          </p:cNvSpPr>
          <p:nvPr/>
        </p:nvSpPr>
        <p:spPr bwMode="auto">
          <a:xfrm>
            <a:off x="1547813" y="4149725"/>
            <a:ext cx="5818187" cy="156966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auto">
              <a:spcBef>
                <a:spcPct val="50000"/>
              </a:spcBef>
              <a:spcAft>
                <a:spcPts val="0"/>
              </a:spcAft>
              <a:defRPr/>
            </a:pPr>
            <a:r>
              <a:rPr lang="en-AU" sz="2400" dirty="0">
                <a:solidFill>
                  <a:schemeClr val="bg1"/>
                </a:solidFill>
                <a:latin typeface="+mn-lt"/>
                <a:ea typeface="+mn-ea"/>
              </a:rPr>
              <a:t>Lecture </a:t>
            </a:r>
            <a:r>
              <a:rPr lang="en-AU" sz="2400" dirty="0" smtClean="0">
                <a:solidFill>
                  <a:schemeClr val="bg1"/>
                </a:solidFill>
                <a:latin typeface="+mn-lt"/>
                <a:ea typeface="+mn-ea"/>
              </a:rPr>
              <a:t>9 </a:t>
            </a:r>
            <a:endParaRPr lang="en-AU" sz="2400" dirty="0">
              <a:solidFill>
                <a:schemeClr val="bg1"/>
              </a:solidFill>
              <a:latin typeface="+mn-lt"/>
              <a:ea typeface="+mn-ea"/>
            </a:endParaRPr>
          </a:p>
          <a:p>
            <a:pPr algn="ctr" fontAlgn="auto">
              <a:spcBef>
                <a:spcPct val="50000"/>
              </a:spcBef>
              <a:spcAft>
                <a:spcPts val="0"/>
              </a:spcAft>
              <a:defRPr/>
            </a:pPr>
            <a:r>
              <a:rPr lang="en-AU" sz="2400" dirty="0" smtClean="0">
                <a:solidFill>
                  <a:schemeClr val="bg1"/>
                </a:solidFill>
                <a:latin typeface="+mn-lt"/>
                <a:ea typeface="+mn-ea"/>
              </a:rPr>
              <a:t>Humanist approaches </a:t>
            </a:r>
            <a:endParaRPr lang="en-AU" sz="2400" dirty="0">
              <a:solidFill>
                <a:schemeClr val="bg1"/>
              </a:solidFill>
              <a:latin typeface="+mn-lt"/>
              <a:ea typeface="+mn-ea"/>
            </a:endParaRPr>
          </a:p>
          <a:p>
            <a:pPr algn="ctr" fontAlgn="auto">
              <a:spcBef>
                <a:spcPct val="50000"/>
              </a:spcBef>
              <a:spcAft>
                <a:spcPts val="0"/>
              </a:spcAft>
              <a:defRPr/>
            </a:pPr>
            <a:r>
              <a:rPr lang="en-AU" sz="2400" dirty="0" smtClean="0">
                <a:solidFill>
                  <a:schemeClr val="bg1"/>
                </a:solidFill>
                <a:latin typeface="+mn-lt"/>
                <a:ea typeface="+mn-ea"/>
              </a:rPr>
              <a:t>May </a:t>
            </a:r>
            <a:r>
              <a:rPr lang="en-AU" sz="2400" dirty="0" smtClean="0">
                <a:solidFill>
                  <a:schemeClr val="bg1"/>
                </a:solidFill>
                <a:latin typeface="+mn-lt"/>
                <a:ea typeface="+mn-ea"/>
              </a:rPr>
              <a:t>19</a:t>
            </a:r>
            <a:endParaRPr lang="en-AU" sz="2400" dirty="0">
              <a:solidFill>
                <a:schemeClr val="bg1"/>
              </a:solidFill>
              <a:latin typeface="+mn-lt"/>
              <a:ea typeface="+mn-ea"/>
            </a:endParaRPr>
          </a:p>
        </p:txBody>
      </p:sp>
      <p:sp>
        <p:nvSpPr>
          <p:cNvPr id="15368" name="Text Box 14"/>
          <p:cNvSpPr txBox="1">
            <a:spLocks noChangeArrowheads="1"/>
          </p:cNvSpPr>
          <p:nvPr/>
        </p:nvSpPr>
        <p:spPr bwMode="auto">
          <a:xfrm>
            <a:off x="5292080" y="6324600"/>
            <a:ext cx="369952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spcBef>
                <a:spcPct val="50000"/>
              </a:spcBef>
            </a:pPr>
            <a:r>
              <a:rPr lang="en-AU" sz="2000" i="1" dirty="0">
                <a:solidFill>
                  <a:srgbClr val="66CCFF"/>
                </a:solidFill>
                <a:latin typeface="Arial" charset="0"/>
              </a:rPr>
              <a:t>Presented by Ray Handley</a:t>
            </a:r>
            <a:endParaRPr lang="en-AU" b="1" dirty="0">
              <a:latin typeface="Arial" charset="0"/>
            </a:endParaRPr>
          </a:p>
        </p:txBody>
      </p:sp>
      <p:pic>
        <p:nvPicPr>
          <p:cNvPr id="9" name="Picture 8" descr="GDE_2013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0" y="6615"/>
            <a:ext cx="9144000" cy="1215120"/>
          </a:xfrm>
          <a:prstGeom prst="rect">
            <a:avLst/>
          </a:prstGeom>
        </p:spPr>
      </p:pic>
    </p:spTree>
    <p:extLst>
      <p:ext uri="{BB962C8B-B14F-4D97-AF65-F5344CB8AC3E}">
        <p14:creationId xmlns:p14="http://schemas.microsoft.com/office/powerpoint/2010/main" val="375530883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ginot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7725" y="260350"/>
            <a:ext cx="1190625" cy="1781175"/>
          </a:xfrm>
          <a:prstGeom prst="rect">
            <a:avLst/>
          </a:prstGeom>
          <a:noFill/>
          <a:extLst>
            <a:ext uri="{909E8E84-426E-40dd-AFC4-6F175D3DCCD1}">
              <a14:hiddenFill xmlns:a14="http://schemas.microsoft.com/office/drawing/2010/main">
                <a:solidFill>
                  <a:srgbClr val="FFFFFF"/>
                </a:solidFill>
              </a14:hiddenFill>
            </a:ext>
          </a:extLst>
        </p:spPr>
      </p:pic>
      <p:sp>
        <p:nvSpPr>
          <p:cNvPr id="77827" name="Text Box 3"/>
          <p:cNvSpPr txBox="1">
            <a:spLocks noChangeArrowheads="1"/>
          </p:cNvSpPr>
          <p:nvPr/>
        </p:nvSpPr>
        <p:spPr bwMode="auto">
          <a:xfrm>
            <a:off x="1692275" y="261938"/>
            <a:ext cx="48244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AU" sz="3200" dirty="0">
                <a:solidFill>
                  <a:srgbClr val="000000"/>
                </a:solidFill>
                <a:effectLst>
                  <a:outerShdw blurRad="50800" dist="38100" dir="18900000" algn="bl" rotWithShape="0">
                    <a:prstClr val="black">
                      <a:alpha val="40000"/>
                    </a:prstClr>
                  </a:outerShdw>
                </a:effectLst>
              </a:rPr>
              <a:t>HAIM GINOTT</a:t>
            </a:r>
          </a:p>
        </p:txBody>
      </p:sp>
      <p:sp>
        <p:nvSpPr>
          <p:cNvPr id="77829" name="Text Box 5"/>
          <p:cNvSpPr txBox="1">
            <a:spLocks noChangeArrowheads="1"/>
          </p:cNvSpPr>
          <p:nvPr/>
        </p:nvSpPr>
        <p:spPr bwMode="auto">
          <a:xfrm>
            <a:off x="1143000" y="5486400"/>
            <a:ext cx="800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AU" sz="1400" b="0" dirty="0">
              <a:solidFill>
                <a:srgbClr val="000000"/>
              </a:solidFill>
            </a:endParaRPr>
          </a:p>
          <a:p>
            <a:r>
              <a:rPr lang="en-AU" sz="1400" b="0" dirty="0">
                <a:solidFill>
                  <a:srgbClr val="000000"/>
                </a:solidFill>
              </a:rPr>
              <a:t>from http://</a:t>
            </a:r>
            <a:r>
              <a:rPr lang="en-AU" sz="1400" b="0" dirty="0" err="1">
                <a:solidFill>
                  <a:srgbClr val="000000"/>
                </a:solidFill>
              </a:rPr>
              <a:t>www.betweenparentandchild.com</a:t>
            </a:r>
            <a:r>
              <a:rPr lang="en-AU" sz="1400" b="0" dirty="0">
                <a:solidFill>
                  <a:srgbClr val="000000"/>
                </a:solidFill>
              </a:rPr>
              <a:t>/</a:t>
            </a:r>
            <a:r>
              <a:rPr lang="en-AU" sz="1400" b="0" dirty="0" err="1">
                <a:solidFill>
                  <a:srgbClr val="000000"/>
                </a:solidFill>
              </a:rPr>
              <a:t>index.php?s</a:t>
            </a:r>
            <a:r>
              <a:rPr lang="en-AU" sz="1400" b="0" dirty="0">
                <a:solidFill>
                  <a:srgbClr val="000000"/>
                </a:solidFill>
              </a:rPr>
              <a:t>=</a:t>
            </a:r>
            <a:r>
              <a:rPr lang="en-AU" sz="1400" b="0" dirty="0" err="1">
                <a:solidFill>
                  <a:srgbClr val="000000"/>
                </a:solidFill>
              </a:rPr>
              <a:t>content&amp;p</a:t>
            </a:r>
            <a:r>
              <a:rPr lang="en-AU" sz="1400" b="0" dirty="0">
                <a:solidFill>
                  <a:srgbClr val="000000"/>
                </a:solidFill>
              </a:rPr>
              <a:t>=</a:t>
            </a:r>
            <a:r>
              <a:rPr lang="en-AU" sz="1400" b="0" dirty="0" err="1">
                <a:solidFill>
                  <a:srgbClr val="000000"/>
                </a:solidFill>
              </a:rPr>
              <a:t>free_parenting_video_clips</a:t>
            </a:r>
            <a:endParaRPr lang="en-AU" b="0" dirty="0">
              <a:solidFill>
                <a:srgbClr val="000000"/>
              </a:solidFill>
            </a:endParaRPr>
          </a:p>
        </p:txBody>
      </p:sp>
      <p:pic>
        <p:nvPicPr>
          <p:cNvPr id="77832" name="Ginott_Imessages.mov" descr="/Users/CSC/Desktop/CPI Presentation/IMAGES/Videos/Ginott_Imessages.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2267744" y="1749152"/>
            <a:ext cx="4064000"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827"/>
                                        </p:tgtEl>
                                        <p:attrNameLst>
                                          <p:attrName>style.visibility</p:attrName>
                                        </p:attrNameLst>
                                      </p:cBhvr>
                                      <p:to>
                                        <p:strVal val="visible"/>
                                      </p:to>
                                    </p:set>
                                    <p:anim calcmode="lin" valueType="num">
                                      <p:cBhvr additive="base">
                                        <p:cTn id="7" dur="1000" fill="hold"/>
                                        <p:tgtEl>
                                          <p:spTgt spid="77827"/>
                                        </p:tgtEl>
                                        <p:attrNameLst>
                                          <p:attrName>ppt_x</p:attrName>
                                        </p:attrNameLst>
                                      </p:cBhvr>
                                      <p:tavLst>
                                        <p:tav tm="0">
                                          <p:val>
                                            <p:strVal val="0-#ppt_w/2"/>
                                          </p:val>
                                        </p:tav>
                                        <p:tav tm="100000">
                                          <p:val>
                                            <p:strVal val="#ppt_x"/>
                                          </p:val>
                                        </p:tav>
                                      </p:tavLst>
                                    </p:anim>
                                    <p:anim calcmode="lin" valueType="num">
                                      <p:cBhvr additive="base">
                                        <p:cTn id="8" dur="1000" fill="hold"/>
                                        <p:tgtEl>
                                          <p:spTgt spid="7782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77826"/>
                                        </p:tgtEl>
                                        <p:attrNameLst>
                                          <p:attrName>style.visibility</p:attrName>
                                        </p:attrNameLst>
                                      </p:cBhvr>
                                      <p:to>
                                        <p:strVal val="visible"/>
                                      </p:to>
                                    </p:set>
                                    <p:animEffect transition="in" filter="fade">
                                      <p:cBhvr>
                                        <p:cTn id="11" dur="1000"/>
                                        <p:tgtEl>
                                          <p:spTgt spid="778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7829"/>
                                        </p:tgtEl>
                                        <p:attrNameLst>
                                          <p:attrName>style.visibility</p:attrName>
                                        </p:attrNameLst>
                                      </p:cBhvr>
                                      <p:to>
                                        <p:strVal val="visible"/>
                                      </p:to>
                                    </p:set>
                                    <p:animEffect transition="in" filter="fade">
                                      <p:cBhvr>
                                        <p:cTn id="14" dur="1000"/>
                                        <p:tgtEl>
                                          <p:spTgt spid="7782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06811" fill="hold"/>
                                        <p:tgtEl>
                                          <p:spTgt spid="778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7832"/>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2" presetClass="mediacall" presetSubtype="0" fill="hold" nodeType="clickEffect">
                                  <p:stCondLst>
                                    <p:cond delay="0"/>
                                  </p:stCondLst>
                                  <p:childTnLst>
                                    <p:cmd type="call" cmd="togglePause">
                                      <p:cBhvr>
                                        <p:cTn id="23" dur="1" fill="hold"/>
                                        <p:tgtEl>
                                          <p:spTgt spid="77832"/>
                                        </p:tgtEl>
                                      </p:cBhvr>
                                    </p:cmd>
                                  </p:childTnLst>
                                </p:cTn>
                              </p:par>
                            </p:childTnLst>
                          </p:cTn>
                        </p:par>
                      </p:childTnLst>
                    </p:cTn>
                  </p:par>
                </p:childTnLst>
              </p:cTn>
              <p:nextCondLst>
                <p:cond evt="onClick" delay="0">
                  <p:tgtEl>
                    <p:spTgt spid="77832"/>
                  </p:tgtEl>
                </p:cond>
              </p:nextCondLst>
            </p:seq>
            <p:video>
              <p:cMediaNode>
                <p:cTn id="24" fill="hold" display="0">
                  <p:stCondLst>
                    <p:cond delay="indefinite"/>
                  </p:stCondLst>
                  <p:endCondLst>
                    <p:cond evt="onNext" delay="0">
                      <p:tgtEl>
                        <p:sldTgt/>
                      </p:tgtEl>
                    </p:cond>
                    <p:cond evt="onPrev" delay="0">
                      <p:tgtEl>
                        <p:sldTgt/>
                      </p:tgtEl>
                    </p:cond>
                  </p:endCondLst>
                </p:cTn>
                <p:tgtEl>
                  <p:spTgt spid="77832"/>
                </p:tgtEl>
              </p:cMediaNode>
            </p:video>
          </p:childTnLst>
        </p:cTn>
      </p:par>
    </p:tnLst>
    <p:bldLst>
      <p:bldP spid="77827" grpId="0"/>
      <p:bldP spid="778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381000" y="1828800"/>
            <a:ext cx="8367464" cy="4525963"/>
          </a:xfrm>
        </p:spPr>
        <p:txBody>
          <a:bodyPr/>
          <a:lstStyle/>
          <a:p>
            <a:pPr marL="469900" indent="-469900">
              <a:buClr>
                <a:schemeClr val="folHlink"/>
              </a:buClr>
              <a:buFont typeface="Wingdings" charset="0"/>
              <a:buChar char="ü"/>
            </a:pPr>
            <a:r>
              <a:rPr lang="en-US" sz="2000" dirty="0" smtClean="0">
                <a:solidFill>
                  <a:srgbClr val="000000"/>
                </a:solidFill>
              </a:rPr>
              <a:t>provided </a:t>
            </a:r>
            <a:r>
              <a:rPr lang="en-US" sz="2000" dirty="0">
                <a:solidFill>
                  <a:srgbClr val="000000"/>
                </a:solidFill>
              </a:rPr>
              <a:t>the first coherent strategies for </a:t>
            </a:r>
          </a:p>
          <a:p>
            <a:pPr marL="469900" indent="-469900">
              <a:lnSpc>
                <a:spcPct val="90000"/>
              </a:lnSpc>
              <a:spcAft>
                <a:spcPct val="30000"/>
              </a:spcAft>
              <a:buClr>
                <a:schemeClr val="folHlink"/>
              </a:buClr>
              <a:buFont typeface="Wingdings" charset="0"/>
              <a:buNone/>
            </a:pPr>
            <a:r>
              <a:rPr lang="en-US" sz="2000" dirty="0">
                <a:solidFill>
                  <a:srgbClr val="000000"/>
                </a:solidFill>
              </a:rPr>
              <a:t>	building classroom discipline through communication</a:t>
            </a:r>
          </a:p>
          <a:p>
            <a:pPr marL="469900" indent="-469900">
              <a:spcAft>
                <a:spcPct val="30000"/>
              </a:spcAft>
              <a:buClr>
                <a:schemeClr val="folHlink"/>
              </a:buClr>
              <a:buFont typeface="Wingdings" charset="0"/>
              <a:buChar char="ü"/>
            </a:pPr>
            <a:r>
              <a:rPr lang="en-US" sz="2000" dirty="0" smtClean="0">
                <a:solidFill>
                  <a:srgbClr val="000000"/>
                </a:solidFill>
              </a:rPr>
              <a:t>clarified </a:t>
            </a:r>
            <a:r>
              <a:rPr lang="en-US" sz="2000" dirty="0">
                <a:solidFill>
                  <a:srgbClr val="000000"/>
                </a:solidFill>
              </a:rPr>
              <a:t>his contentions by describing teachers at their best and teachers at their worst</a:t>
            </a:r>
          </a:p>
          <a:p>
            <a:pPr marL="469900" indent="-469900">
              <a:spcAft>
                <a:spcPct val="30000"/>
              </a:spcAft>
              <a:buClr>
                <a:schemeClr val="folHlink"/>
              </a:buClr>
              <a:buFont typeface="Wingdings" charset="0"/>
              <a:buChar char="ü"/>
            </a:pPr>
            <a:r>
              <a:rPr lang="en-US" sz="2000" dirty="0" smtClean="0">
                <a:solidFill>
                  <a:srgbClr val="000000"/>
                </a:solidFill>
              </a:rPr>
              <a:t>explained </a:t>
            </a:r>
            <a:r>
              <a:rPr lang="en-US" sz="2000" dirty="0">
                <a:solidFill>
                  <a:srgbClr val="000000"/>
                </a:solidFill>
              </a:rPr>
              <a:t>the nature of congruent communication and detailed the techniques for its use</a:t>
            </a:r>
          </a:p>
          <a:p>
            <a:pPr marL="469900" indent="-469900">
              <a:spcAft>
                <a:spcPct val="30000"/>
              </a:spcAft>
              <a:buClr>
                <a:schemeClr val="folHlink"/>
              </a:buClr>
              <a:buFont typeface="Wingdings" charset="0"/>
              <a:buChar char="ü"/>
            </a:pPr>
            <a:r>
              <a:rPr lang="en-US" sz="2000" dirty="0" smtClean="0">
                <a:solidFill>
                  <a:srgbClr val="000000"/>
                </a:solidFill>
              </a:rPr>
              <a:t>showed </a:t>
            </a:r>
            <a:r>
              <a:rPr lang="en-US" sz="2000" dirty="0">
                <a:solidFill>
                  <a:srgbClr val="000000"/>
                </a:solidFill>
              </a:rPr>
              <a:t>how effective discipline is gained through small, gentle steps rather than strong tactics</a:t>
            </a:r>
          </a:p>
          <a:p>
            <a:pPr marL="469900" indent="-469900">
              <a:spcAft>
                <a:spcPct val="30000"/>
              </a:spcAft>
              <a:buClr>
                <a:schemeClr val="folHlink"/>
              </a:buClr>
              <a:buFont typeface="Wingdings" charset="0"/>
              <a:buChar char="ü"/>
            </a:pPr>
            <a:r>
              <a:rPr lang="en-US" sz="2000" dirty="0" smtClean="0">
                <a:solidFill>
                  <a:srgbClr val="000000"/>
                </a:solidFill>
              </a:rPr>
              <a:t>explained </a:t>
            </a:r>
            <a:r>
              <a:rPr lang="en-US" sz="2000" dirty="0">
                <a:solidFill>
                  <a:srgbClr val="000000"/>
                </a:solidFill>
              </a:rPr>
              <a:t>how teachers can show genuine emotion without hurting relations with students</a:t>
            </a:r>
          </a:p>
        </p:txBody>
      </p:sp>
      <p:sp>
        <p:nvSpPr>
          <p:cNvPr id="12292" name="Text Box 4"/>
          <p:cNvSpPr txBox="1">
            <a:spLocks noChangeArrowheads="1"/>
          </p:cNvSpPr>
          <p:nvPr/>
        </p:nvSpPr>
        <p:spPr bwMode="auto">
          <a:xfrm>
            <a:off x="990600" y="6019800"/>
            <a:ext cx="6858000" cy="56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buClr>
                <a:schemeClr val="accent2"/>
              </a:buClr>
              <a:buFont typeface="Wingdings" charset="0"/>
              <a:buNone/>
            </a:pPr>
            <a:r>
              <a:rPr lang="en-AU" sz="1400" b="0">
                <a:solidFill>
                  <a:srgbClr val="000000"/>
                </a:solidFill>
              </a:rPr>
              <a:t>Source: Lynn R. Zubov from the website of the Winston Salem State University </a:t>
            </a:r>
          </a:p>
          <a:p>
            <a:pPr>
              <a:spcBef>
                <a:spcPct val="20000"/>
              </a:spcBef>
              <a:buClr>
                <a:schemeClr val="accent2"/>
              </a:buClr>
              <a:buFont typeface="Wingdings" charset="0"/>
              <a:buNone/>
            </a:pPr>
            <a:r>
              <a:rPr lang="en-AU" sz="1400" b="0">
                <a:solidFill>
                  <a:srgbClr val="000000"/>
                </a:solidFill>
                <a:hlinkClick r:id="rId3"/>
              </a:rPr>
              <a:t>http://gorams.wssu.edu/faculty/zubovl/</a:t>
            </a:r>
            <a:endParaRPr lang="en-AU" sz="1400" b="0">
              <a:solidFill>
                <a:srgbClr val="000000"/>
              </a:solidFill>
            </a:endParaRPr>
          </a:p>
        </p:txBody>
      </p:sp>
      <p:pic>
        <p:nvPicPr>
          <p:cNvPr id="12295" name="Picture 7" descr="ginot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7725" y="260350"/>
            <a:ext cx="1190625" cy="1781175"/>
          </a:xfrm>
          <a:prstGeom prst="rect">
            <a:avLst/>
          </a:prstGeom>
          <a:noFill/>
          <a:extLst>
            <a:ext uri="{909E8E84-426E-40dd-AFC4-6F175D3DCCD1}">
              <a14:hiddenFill xmlns:a14="http://schemas.microsoft.com/office/drawing/2010/main">
                <a:solidFill>
                  <a:srgbClr val="FFFFFF"/>
                </a:solidFill>
              </a14:hiddenFill>
            </a:ext>
          </a:extLst>
        </p:spPr>
      </p:pic>
      <p:sp>
        <p:nvSpPr>
          <p:cNvPr id="12296" name="Text Box 8"/>
          <p:cNvSpPr txBox="1">
            <a:spLocks noChangeArrowheads="1"/>
          </p:cNvSpPr>
          <p:nvPr/>
        </p:nvSpPr>
        <p:spPr bwMode="auto">
          <a:xfrm>
            <a:off x="1692275" y="261938"/>
            <a:ext cx="48244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AU" sz="3200" dirty="0">
                <a:solidFill>
                  <a:srgbClr val="000000"/>
                </a:solidFill>
                <a:effectLst>
                  <a:outerShdw blurRad="50800" dist="38100" dir="18900000" algn="bl" rotWithShape="0">
                    <a:prstClr val="black">
                      <a:alpha val="40000"/>
                    </a:prstClr>
                  </a:outerShdw>
                </a:effectLst>
              </a:rPr>
              <a:t>HAIM GINOTT</a:t>
            </a:r>
          </a:p>
        </p:txBody>
      </p:sp>
      <p:sp>
        <p:nvSpPr>
          <p:cNvPr id="12298" name="Text Box 10"/>
          <p:cNvSpPr txBox="1">
            <a:spLocks noChangeArrowheads="1"/>
          </p:cNvSpPr>
          <p:nvPr/>
        </p:nvSpPr>
        <p:spPr bwMode="auto">
          <a:xfrm>
            <a:off x="304800" y="1143000"/>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b="0" dirty="0">
                <a:solidFill>
                  <a:srgbClr val="000000"/>
                </a:solidFill>
              </a:rPr>
              <a:t>Ginott’s contribution to classroom discipline:</a:t>
            </a:r>
            <a:endParaRPr lang="en-AU" sz="2400" b="0" dirty="0">
              <a:solidFill>
                <a:srgbClr val="0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8"/>
                                        </p:tgtEl>
                                        <p:attrNameLst>
                                          <p:attrName>style.visibility</p:attrName>
                                        </p:attrNameLst>
                                      </p:cBhvr>
                                      <p:to>
                                        <p:strVal val="visible"/>
                                      </p:to>
                                    </p:set>
                                    <p:animEffect transition="in" filter="fade">
                                      <p:cBhvr>
                                        <p:cTn id="7" dur="500"/>
                                        <p:tgtEl>
                                          <p:spTgt spid="122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1">
                                            <p:txEl>
                                              <p:pRg st="0" end="0"/>
                                            </p:txEl>
                                          </p:spTgt>
                                        </p:tgtEl>
                                        <p:attrNameLst>
                                          <p:attrName>style.visibility</p:attrName>
                                        </p:attrNameLst>
                                      </p:cBhvr>
                                      <p:to>
                                        <p:strVal val="visible"/>
                                      </p:to>
                                    </p:set>
                                    <p:animEffect transition="in" filter="fade">
                                      <p:cBhvr>
                                        <p:cTn id="12" dur="500"/>
                                        <p:tgtEl>
                                          <p:spTgt spid="1229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291">
                                            <p:txEl>
                                              <p:pRg st="1" end="1"/>
                                            </p:txEl>
                                          </p:spTgt>
                                        </p:tgtEl>
                                        <p:attrNameLst>
                                          <p:attrName>style.visibility</p:attrName>
                                        </p:attrNameLst>
                                      </p:cBhvr>
                                      <p:to>
                                        <p:strVal val="visible"/>
                                      </p:to>
                                    </p:set>
                                    <p:animEffect transition="in" filter="fade">
                                      <p:cBhvr>
                                        <p:cTn id="15" dur="500"/>
                                        <p:tgtEl>
                                          <p:spTgt spid="12291">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291">
                                            <p:txEl>
                                              <p:pRg st="2" end="2"/>
                                            </p:txEl>
                                          </p:spTgt>
                                        </p:tgtEl>
                                        <p:attrNameLst>
                                          <p:attrName>style.visibility</p:attrName>
                                        </p:attrNameLst>
                                      </p:cBhvr>
                                      <p:to>
                                        <p:strVal val="visible"/>
                                      </p:to>
                                    </p:set>
                                    <p:animEffect transition="in" filter="fade">
                                      <p:cBhvr>
                                        <p:cTn id="20" dur="500"/>
                                        <p:tgtEl>
                                          <p:spTgt spid="12291">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Effect transition="in" filter="fade">
                                      <p:cBhvr>
                                        <p:cTn id="25" dur="500"/>
                                        <p:tgtEl>
                                          <p:spTgt spid="12291">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291">
                                            <p:txEl>
                                              <p:pRg st="4" end="4"/>
                                            </p:txEl>
                                          </p:spTgt>
                                        </p:tgtEl>
                                        <p:attrNameLst>
                                          <p:attrName>style.visibility</p:attrName>
                                        </p:attrNameLst>
                                      </p:cBhvr>
                                      <p:to>
                                        <p:strVal val="visible"/>
                                      </p:to>
                                    </p:set>
                                    <p:animEffect transition="in" filter="fade">
                                      <p:cBhvr>
                                        <p:cTn id="30" dur="500"/>
                                        <p:tgtEl>
                                          <p:spTgt spid="12291">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291">
                                            <p:txEl>
                                              <p:pRg st="5" end="5"/>
                                            </p:txEl>
                                          </p:spTgt>
                                        </p:tgtEl>
                                        <p:attrNameLst>
                                          <p:attrName>style.visibility</p:attrName>
                                        </p:attrNameLst>
                                      </p:cBhvr>
                                      <p:to>
                                        <p:strVal val="visible"/>
                                      </p:to>
                                    </p:set>
                                    <p:animEffect transition="in" filter="fade">
                                      <p:cBhvr>
                                        <p:cTn id="35" dur="500"/>
                                        <p:tgtEl>
                                          <p:spTgt spid="12291">
                                            <p:txEl>
                                              <p:pRg st="5" end="5"/>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292"/>
                                        </p:tgtEl>
                                        <p:attrNameLst>
                                          <p:attrName>style.visibility</p:attrName>
                                        </p:attrNameLst>
                                      </p:cBhvr>
                                      <p:to>
                                        <p:strVal val="visible"/>
                                      </p:to>
                                    </p:set>
                                    <p:animEffect transition="in" filter="fade">
                                      <p:cBhvr>
                                        <p:cTn id="38"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P spid="12292" grpId="0"/>
      <p:bldP spid="1229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505200" y="457200"/>
            <a:ext cx="5029200" cy="639763"/>
          </a:xfrm>
        </p:spPr>
        <p:txBody>
          <a:bodyPr/>
          <a:lstStyle/>
          <a:p>
            <a:pPr algn="l"/>
            <a:r>
              <a:rPr lang="en-US" sz="3200" dirty="0">
                <a:solidFill>
                  <a:srgbClr val="000000"/>
                </a:solidFill>
                <a:effectLst>
                  <a:outerShdw blurRad="50800" dist="38100" dir="18900000" algn="bl" rotWithShape="0">
                    <a:prstClr val="black">
                      <a:alpha val="40000"/>
                    </a:prstClr>
                  </a:outerShdw>
                </a:effectLst>
              </a:rPr>
              <a:t>Congruent Communication</a:t>
            </a:r>
            <a:endParaRPr lang="en-US" dirty="0">
              <a:solidFill>
                <a:srgbClr val="000000"/>
              </a:solidFill>
              <a:effectLst>
                <a:outerShdw blurRad="50800" dist="38100" dir="18900000" algn="bl" rotWithShape="0">
                  <a:prstClr val="black">
                    <a:alpha val="40000"/>
                  </a:prstClr>
                </a:outerShdw>
              </a:effectLst>
            </a:endParaRPr>
          </a:p>
        </p:txBody>
      </p:sp>
      <p:sp>
        <p:nvSpPr>
          <p:cNvPr id="13315" name="Rectangle 3"/>
          <p:cNvSpPr>
            <a:spLocks noGrp="1" noChangeArrowheads="1"/>
          </p:cNvSpPr>
          <p:nvPr>
            <p:ph type="body" idx="1"/>
          </p:nvPr>
        </p:nvSpPr>
        <p:spPr>
          <a:xfrm>
            <a:off x="457200" y="1371600"/>
            <a:ext cx="8229600" cy="4525963"/>
          </a:xfrm>
        </p:spPr>
        <p:txBody>
          <a:bodyPr/>
          <a:lstStyle/>
          <a:p>
            <a:pPr marL="469900" indent="-469900">
              <a:lnSpc>
                <a:spcPct val="140000"/>
              </a:lnSpc>
              <a:buClr>
                <a:schemeClr val="folHlink"/>
              </a:buClr>
              <a:buFont typeface="Wingdings" charset="0"/>
              <a:buChar char="ü"/>
            </a:pPr>
            <a:r>
              <a:rPr lang="en-US" sz="2000" dirty="0" smtClean="0">
                <a:solidFill>
                  <a:srgbClr val="000000"/>
                </a:solidFill>
              </a:rPr>
              <a:t>address </a:t>
            </a:r>
            <a:r>
              <a:rPr lang="en-US" sz="2000" dirty="0">
                <a:solidFill>
                  <a:srgbClr val="000000"/>
                </a:solidFill>
              </a:rPr>
              <a:t>situations rather than character</a:t>
            </a:r>
            <a:endParaRPr lang="en-US" dirty="0">
              <a:solidFill>
                <a:srgbClr val="000000"/>
              </a:solidFill>
            </a:endParaRPr>
          </a:p>
          <a:p>
            <a:pPr marL="469900" indent="-469900">
              <a:lnSpc>
                <a:spcPct val="140000"/>
              </a:lnSpc>
              <a:buClr>
                <a:schemeClr val="folHlink"/>
              </a:buClr>
              <a:buFont typeface="Wingdings" charset="0"/>
              <a:buChar char="ü"/>
            </a:pPr>
            <a:r>
              <a:rPr lang="en-US" sz="2000" dirty="0" smtClean="0">
                <a:solidFill>
                  <a:srgbClr val="000000"/>
                </a:solidFill>
              </a:rPr>
              <a:t>invites </a:t>
            </a:r>
            <a:r>
              <a:rPr lang="en-US" sz="2000" dirty="0">
                <a:solidFill>
                  <a:srgbClr val="000000"/>
                </a:solidFill>
              </a:rPr>
              <a:t>cooperation</a:t>
            </a:r>
          </a:p>
          <a:p>
            <a:pPr marL="469900" indent="-469900">
              <a:lnSpc>
                <a:spcPct val="140000"/>
              </a:lnSpc>
              <a:buClr>
                <a:schemeClr val="folHlink"/>
              </a:buClr>
              <a:buFont typeface="Wingdings" charset="0"/>
              <a:buChar char="ü"/>
            </a:pPr>
            <a:r>
              <a:rPr lang="en-US" sz="2000" dirty="0" smtClean="0">
                <a:solidFill>
                  <a:srgbClr val="000000"/>
                </a:solidFill>
              </a:rPr>
              <a:t>accepts </a:t>
            </a:r>
            <a:r>
              <a:rPr lang="en-US" sz="2000" dirty="0">
                <a:solidFill>
                  <a:srgbClr val="000000"/>
                </a:solidFill>
              </a:rPr>
              <a:t>and acknowledges feelings</a:t>
            </a:r>
          </a:p>
          <a:p>
            <a:pPr marL="469900" indent="-469900">
              <a:lnSpc>
                <a:spcPct val="140000"/>
              </a:lnSpc>
              <a:buClr>
                <a:schemeClr val="folHlink"/>
              </a:buClr>
              <a:buFont typeface="Wingdings" charset="0"/>
              <a:buChar char="ü"/>
            </a:pPr>
            <a:r>
              <a:rPr lang="en-US" sz="2000" dirty="0" smtClean="0">
                <a:solidFill>
                  <a:srgbClr val="000000"/>
                </a:solidFill>
              </a:rPr>
              <a:t>expresses </a:t>
            </a:r>
            <a:r>
              <a:rPr lang="en-US" sz="2000" dirty="0">
                <a:solidFill>
                  <a:srgbClr val="000000"/>
                </a:solidFill>
              </a:rPr>
              <a:t>anger appropriately</a:t>
            </a:r>
          </a:p>
          <a:p>
            <a:pPr marL="469900" indent="-469900">
              <a:lnSpc>
                <a:spcPct val="140000"/>
              </a:lnSpc>
              <a:buClr>
                <a:schemeClr val="folHlink"/>
              </a:buClr>
              <a:buFont typeface="Wingdings" charset="0"/>
              <a:buChar char="ü"/>
            </a:pPr>
            <a:r>
              <a:rPr lang="en-US" sz="2000" dirty="0">
                <a:solidFill>
                  <a:srgbClr val="000000"/>
                </a:solidFill>
              </a:rPr>
              <a:t>u</a:t>
            </a:r>
            <a:r>
              <a:rPr lang="en-US" sz="2000" dirty="0" smtClean="0">
                <a:solidFill>
                  <a:srgbClr val="000000"/>
                </a:solidFill>
              </a:rPr>
              <a:t>ses </a:t>
            </a:r>
            <a:r>
              <a:rPr lang="en-US" sz="2000" dirty="0">
                <a:solidFill>
                  <a:srgbClr val="000000"/>
                </a:solidFill>
              </a:rPr>
              <a:t>brevity in correcting </a:t>
            </a:r>
            <a:r>
              <a:rPr lang="en-US" sz="2000" dirty="0" err="1" smtClean="0">
                <a:solidFill>
                  <a:srgbClr val="000000"/>
                </a:solidFill>
              </a:rPr>
              <a:t>misbehaviour</a:t>
            </a:r>
            <a:endParaRPr lang="en-US" sz="2000" dirty="0">
              <a:solidFill>
                <a:srgbClr val="000000"/>
              </a:solidFill>
            </a:endParaRPr>
          </a:p>
          <a:p>
            <a:pPr marL="469900" indent="-469900">
              <a:lnSpc>
                <a:spcPct val="140000"/>
              </a:lnSpc>
              <a:buClr>
                <a:schemeClr val="folHlink"/>
              </a:buClr>
              <a:buFont typeface="Wingdings" charset="0"/>
              <a:buChar char="ü"/>
            </a:pPr>
            <a:r>
              <a:rPr lang="en-US" sz="2000" dirty="0" smtClean="0">
                <a:solidFill>
                  <a:srgbClr val="000000"/>
                </a:solidFill>
              </a:rPr>
              <a:t>uses </a:t>
            </a:r>
            <a:r>
              <a:rPr lang="en-US" sz="2000" dirty="0">
                <a:solidFill>
                  <a:srgbClr val="000000"/>
                </a:solidFill>
              </a:rPr>
              <a:t>appreciative rather than evaluative praise</a:t>
            </a:r>
          </a:p>
        </p:txBody>
      </p:sp>
      <p:sp>
        <p:nvSpPr>
          <p:cNvPr id="13316" name="Text Box 4"/>
          <p:cNvSpPr txBox="1">
            <a:spLocks noChangeArrowheads="1"/>
          </p:cNvSpPr>
          <p:nvPr/>
        </p:nvSpPr>
        <p:spPr bwMode="auto">
          <a:xfrm>
            <a:off x="990600" y="6019800"/>
            <a:ext cx="6858000" cy="56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buClr>
                <a:schemeClr val="accent2"/>
              </a:buClr>
              <a:buFont typeface="Wingdings" charset="0"/>
              <a:buNone/>
            </a:pPr>
            <a:r>
              <a:rPr lang="en-AU" sz="1400" b="0" dirty="0">
                <a:solidFill>
                  <a:srgbClr val="000000"/>
                </a:solidFill>
              </a:rPr>
              <a:t>Source: Lynn R. </a:t>
            </a:r>
            <a:r>
              <a:rPr lang="en-AU" sz="1400" b="0" dirty="0" err="1">
                <a:solidFill>
                  <a:srgbClr val="000000"/>
                </a:solidFill>
              </a:rPr>
              <a:t>Zubov</a:t>
            </a:r>
            <a:r>
              <a:rPr lang="en-AU" sz="1400" b="0" dirty="0">
                <a:solidFill>
                  <a:srgbClr val="000000"/>
                </a:solidFill>
              </a:rPr>
              <a:t> from the website of the Winston Salem State University </a:t>
            </a:r>
          </a:p>
          <a:p>
            <a:pPr>
              <a:spcBef>
                <a:spcPct val="20000"/>
              </a:spcBef>
              <a:buClr>
                <a:schemeClr val="accent2"/>
              </a:buClr>
              <a:buFont typeface="Wingdings" charset="0"/>
              <a:buNone/>
            </a:pPr>
            <a:r>
              <a:rPr lang="en-AU" sz="1400" b="0" dirty="0">
                <a:solidFill>
                  <a:srgbClr val="000000"/>
                </a:solidFill>
                <a:hlinkClick r:id="rId3"/>
              </a:rPr>
              <a:t>http://gorams.wssu.edu/faculty/zubovl/</a:t>
            </a:r>
            <a:endParaRPr lang="en-AU" sz="1400" b="0" dirty="0">
              <a:solidFill>
                <a:srgbClr val="000000"/>
              </a:solidFill>
            </a:endParaRPr>
          </a:p>
        </p:txBody>
      </p:sp>
      <p:sp>
        <p:nvSpPr>
          <p:cNvPr id="13317" name="Text Box 5"/>
          <p:cNvSpPr txBox="1">
            <a:spLocks noChangeArrowheads="1"/>
          </p:cNvSpPr>
          <p:nvPr/>
        </p:nvSpPr>
        <p:spPr bwMode="auto">
          <a:xfrm>
            <a:off x="2699792" y="18864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sz="2400" i="1" dirty="0">
                <a:solidFill>
                  <a:srgbClr val="000000"/>
                </a:solidFill>
                <a:effectLst>
                  <a:outerShdw blurRad="50800" dist="38100" dir="18900000" algn="bl" rotWithShape="0">
                    <a:prstClr val="black">
                      <a:alpha val="40000"/>
                    </a:prstClr>
                  </a:outerShdw>
                </a:effectLst>
              </a:rPr>
              <a:t>Key Features</a:t>
            </a:r>
            <a:endParaRPr lang="en-AU" dirty="0">
              <a:solidFill>
                <a:srgbClr val="000000"/>
              </a:solidFill>
              <a:effectLst>
                <a:outerShdw blurRad="50800" dist="38100" dir="18900000" algn="bl" rotWithShape="0">
                  <a:prstClr val="black">
                    <a:alpha val="40000"/>
                  </a:prst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500"/>
                                        <p:tgtEl>
                                          <p:spTgt spid="133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316"/>
                                        </p:tgtEl>
                                        <p:attrNameLst>
                                          <p:attrName>style.visibility</p:attrName>
                                        </p:attrNameLst>
                                      </p:cBhvr>
                                      <p:to>
                                        <p:strVal val="visible"/>
                                      </p:to>
                                    </p:set>
                                    <p:animEffect transition="in" filter="fade">
                                      <p:cBhvr>
                                        <p:cTn id="10"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uiExpand="1"/>
      <p:bldP spid="133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457200" y="1371600"/>
            <a:ext cx="7391400" cy="4525963"/>
          </a:xfrm>
        </p:spPr>
        <p:txBody>
          <a:bodyPr/>
          <a:lstStyle/>
          <a:p>
            <a:pPr marL="469900" indent="-469900">
              <a:lnSpc>
                <a:spcPct val="140000"/>
              </a:lnSpc>
              <a:buClr>
                <a:srgbClr val="FF0033"/>
              </a:buClr>
              <a:buFont typeface="Wingdings" charset="0"/>
              <a:buChar char="ü"/>
            </a:pPr>
            <a:r>
              <a:rPr lang="en-US" sz="2000" dirty="0" smtClean="0">
                <a:solidFill>
                  <a:srgbClr val="000000"/>
                </a:solidFill>
              </a:rPr>
              <a:t>labels </a:t>
            </a:r>
            <a:r>
              <a:rPr lang="en-US" sz="2000" dirty="0">
                <a:solidFill>
                  <a:srgbClr val="000000"/>
                </a:solidFill>
              </a:rPr>
              <a:t>students and name-calls</a:t>
            </a:r>
          </a:p>
          <a:p>
            <a:pPr marL="469900" indent="-469900">
              <a:lnSpc>
                <a:spcPct val="140000"/>
              </a:lnSpc>
              <a:buClr>
                <a:srgbClr val="FF0033"/>
              </a:buClr>
              <a:buFont typeface="Wingdings" charset="0"/>
              <a:buChar char="ü"/>
            </a:pPr>
            <a:r>
              <a:rPr lang="en-US" sz="2000" dirty="0" smtClean="0">
                <a:solidFill>
                  <a:srgbClr val="000000"/>
                </a:solidFill>
              </a:rPr>
              <a:t>asks </a:t>
            </a:r>
            <a:r>
              <a:rPr lang="en-US" sz="2000" dirty="0">
                <a:solidFill>
                  <a:srgbClr val="000000"/>
                </a:solidFill>
              </a:rPr>
              <a:t>rhetorical “whys” and gives moralistic lectures</a:t>
            </a:r>
          </a:p>
          <a:p>
            <a:pPr marL="469900" indent="-469900">
              <a:lnSpc>
                <a:spcPct val="140000"/>
              </a:lnSpc>
              <a:buClr>
                <a:srgbClr val="FF0033"/>
              </a:buClr>
              <a:buFont typeface="Wingdings" charset="0"/>
              <a:buChar char="ü"/>
            </a:pPr>
            <a:r>
              <a:rPr lang="en-US" sz="2000" dirty="0" smtClean="0">
                <a:solidFill>
                  <a:srgbClr val="000000"/>
                </a:solidFill>
              </a:rPr>
              <a:t>invades </a:t>
            </a:r>
            <a:r>
              <a:rPr lang="en-US" sz="2000" dirty="0">
                <a:solidFill>
                  <a:srgbClr val="000000"/>
                </a:solidFill>
              </a:rPr>
              <a:t>students’ privacy</a:t>
            </a:r>
          </a:p>
          <a:p>
            <a:pPr marL="469900" indent="-469900">
              <a:lnSpc>
                <a:spcPct val="140000"/>
              </a:lnSpc>
              <a:buClr>
                <a:srgbClr val="FF0033"/>
              </a:buClr>
              <a:buFont typeface="Wingdings" charset="0"/>
              <a:buChar char="ü"/>
            </a:pPr>
            <a:r>
              <a:rPr lang="en-US" sz="2000" dirty="0" smtClean="0">
                <a:solidFill>
                  <a:srgbClr val="000000"/>
                </a:solidFill>
              </a:rPr>
              <a:t>makes </a:t>
            </a:r>
            <a:r>
              <a:rPr lang="en-US" sz="2000" dirty="0">
                <a:solidFill>
                  <a:srgbClr val="000000"/>
                </a:solidFill>
              </a:rPr>
              <a:t>caustic or sarcastic remarks to students</a:t>
            </a:r>
          </a:p>
          <a:p>
            <a:pPr marL="469900" indent="-469900">
              <a:lnSpc>
                <a:spcPct val="140000"/>
              </a:lnSpc>
              <a:buClr>
                <a:srgbClr val="FF0033"/>
              </a:buClr>
              <a:buFont typeface="Wingdings" charset="0"/>
              <a:buChar char="ü"/>
            </a:pPr>
            <a:r>
              <a:rPr lang="en-US" sz="2000" dirty="0" smtClean="0">
                <a:solidFill>
                  <a:srgbClr val="000000"/>
                </a:solidFill>
              </a:rPr>
              <a:t>attacks </a:t>
            </a:r>
            <a:r>
              <a:rPr lang="en-US" sz="2000" dirty="0">
                <a:solidFill>
                  <a:srgbClr val="000000"/>
                </a:solidFill>
              </a:rPr>
              <a:t>students’ character</a:t>
            </a:r>
          </a:p>
          <a:p>
            <a:pPr marL="469900" indent="-469900">
              <a:lnSpc>
                <a:spcPct val="140000"/>
              </a:lnSpc>
              <a:buClr>
                <a:srgbClr val="FF0033"/>
              </a:buClr>
              <a:buFont typeface="Wingdings" charset="0"/>
              <a:buChar char="ü"/>
            </a:pPr>
            <a:r>
              <a:rPr lang="en-US" sz="2000" dirty="0" smtClean="0">
                <a:solidFill>
                  <a:srgbClr val="000000"/>
                </a:solidFill>
              </a:rPr>
              <a:t>demands </a:t>
            </a:r>
            <a:r>
              <a:rPr lang="en-US" sz="2000" dirty="0">
                <a:solidFill>
                  <a:srgbClr val="000000"/>
                </a:solidFill>
              </a:rPr>
              <a:t>rather than invites cooperation</a:t>
            </a:r>
          </a:p>
          <a:p>
            <a:pPr marL="469900" indent="-469900">
              <a:lnSpc>
                <a:spcPct val="140000"/>
              </a:lnSpc>
              <a:buClr>
                <a:srgbClr val="FF0033"/>
              </a:buClr>
              <a:buFont typeface="Wingdings" charset="0"/>
              <a:buChar char="ü"/>
            </a:pPr>
            <a:r>
              <a:rPr lang="en-US" sz="2000" dirty="0" smtClean="0">
                <a:solidFill>
                  <a:srgbClr val="000000"/>
                </a:solidFill>
              </a:rPr>
              <a:t>denies </a:t>
            </a:r>
            <a:r>
              <a:rPr lang="en-US" sz="2000" dirty="0">
                <a:solidFill>
                  <a:srgbClr val="000000"/>
                </a:solidFill>
              </a:rPr>
              <a:t>students’ feelings</a:t>
            </a:r>
          </a:p>
          <a:p>
            <a:pPr marL="469900" indent="-469900">
              <a:lnSpc>
                <a:spcPct val="140000"/>
              </a:lnSpc>
              <a:buClr>
                <a:srgbClr val="FF0033"/>
              </a:buClr>
              <a:buFont typeface="Wingdings" charset="0"/>
              <a:buChar char="ü"/>
            </a:pPr>
            <a:r>
              <a:rPr lang="en-US" sz="2000" dirty="0" smtClean="0">
                <a:solidFill>
                  <a:srgbClr val="000000"/>
                </a:solidFill>
              </a:rPr>
              <a:t>shows </a:t>
            </a:r>
            <a:r>
              <a:rPr lang="en-US" sz="2000" dirty="0">
                <a:solidFill>
                  <a:srgbClr val="000000"/>
                </a:solidFill>
              </a:rPr>
              <a:t>loss of temper</a:t>
            </a:r>
          </a:p>
          <a:p>
            <a:pPr marL="469900" indent="-469900">
              <a:lnSpc>
                <a:spcPct val="140000"/>
              </a:lnSpc>
              <a:buClr>
                <a:srgbClr val="FF0033"/>
              </a:buClr>
              <a:buFont typeface="Wingdings" charset="0"/>
              <a:buChar char="ü"/>
            </a:pPr>
            <a:r>
              <a:rPr lang="en-US" sz="2000" dirty="0" smtClean="0">
                <a:solidFill>
                  <a:srgbClr val="000000"/>
                </a:solidFill>
              </a:rPr>
              <a:t>uses </a:t>
            </a:r>
            <a:r>
              <a:rPr lang="en-US" sz="2000" dirty="0">
                <a:solidFill>
                  <a:srgbClr val="000000"/>
                </a:solidFill>
              </a:rPr>
              <a:t>evaluative praise to manipulate students</a:t>
            </a:r>
            <a:endParaRPr lang="en-US" sz="2500" dirty="0">
              <a:solidFill>
                <a:srgbClr val="000000"/>
              </a:solidFill>
            </a:endParaRPr>
          </a:p>
        </p:txBody>
      </p:sp>
      <p:sp>
        <p:nvSpPr>
          <p:cNvPr id="14340" name="Text Box 4"/>
          <p:cNvSpPr txBox="1">
            <a:spLocks noChangeArrowheads="1"/>
          </p:cNvSpPr>
          <p:nvPr/>
        </p:nvSpPr>
        <p:spPr bwMode="auto">
          <a:xfrm>
            <a:off x="914400" y="6096000"/>
            <a:ext cx="6858000" cy="56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buClr>
                <a:schemeClr val="accent2"/>
              </a:buClr>
              <a:buFont typeface="Wingdings" charset="0"/>
              <a:buNone/>
            </a:pPr>
            <a:r>
              <a:rPr lang="en-AU" sz="1400" b="0" dirty="0">
                <a:solidFill>
                  <a:srgbClr val="000000"/>
                </a:solidFill>
              </a:rPr>
              <a:t>Source: Lynn R. </a:t>
            </a:r>
            <a:r>
              <a:rPr lang="en-AU" sz="1400" b="0" dirty="0" err="1">
                <a:solidFill>
                  <a:srgbClr val="000000"/>
                </a:solidFill>
              </a:rPr>
              <a:t>Zubov</a:t>
            </a:r>
            <a:r>
              <a:rPr lang="en-AU" sz="1400" b="0" dirty="0">
                <a:solidFill>
                  <a:srgbClr val="000000"/>
                </a:solidFill>
              </a:rPr>
              <a:t> from the website of the Winston Salem State University </a:t>
            </a:r>
          </a:p>
          <a:p>
            <a:pPr>
              <a:spcBef>
                <a:spcPct val="20000"/>
              </a:spcBef>
              <a:buClr>
                <a:schemeClr val="accent2"/>
              </a:buClr>
              <a:buFont typeface="Wingdings" charset="0"/>
              <a:buNone/>
            </a:pPr>
            <a:r>
              <a:rPr lang="en-AU" sz="1400" b="0" dirty="0">
                <a:solidFill>
                  <a:srgbClr val="000000"/>
                </a:solidFill>
                <a:hlinkClick r:id="rId3"/>
              </a:rPr>
              <a:t>http://gorams.wssu.edu/faculty/zubovl/</a:t>
            </a:r>
            <a:endParaRPr lang="en-AU" sz="1400" b="0" dirty="0">
              <a:solidFill>
                <a:srgbClr val="000000"/>
              </a:solidFill>
            </a:endParaRPr>
          </a:p>
        </p:txBody>
      </p:sp>
      <p:sp>
        <p:nvSpPr>
          <p:cNvPr id="14342" name="Rectangle 6"/>
          <p:cNvSpPr>
            <a:spLocks noGrp="1" noChangeArrowheads="1"/>
          </p:cNvSpPr>
          <p:nvPr>
            <p:ph type="title"/>
          </p:nvPr>
        </p:nvSpPr>
        <p:spPr>
          <a:xfrm>
            <a:off x="2895600" y="457200"/>
            <a:ext cx="5943600" cy="639763"/>
          </a:xfrm>
          <a:noFill/>
          <a:ln/>
        </p:spPr>
        <p:txBody>
          <a:bodyPr/>
          <a:lstStyle/>
          <a:p>
            <a:pPr algn="l"/>
            <a:r>
              <a:rPr lang="en-US" sz="3200" dirty="0">
                <a:solidFill>
                  <a:srgbClr val="000000"/>
                </a:solidFill>
                <a:effectLst>
                  <a:outerShdw blurRad="50800" dist="38100" dir="18900000" algn="bl" rotWithShape="0">
                    <a:prstClr val="black">
                      <a:alpha val="40000"/>
                    </a:prstClr>
                  </a:outerShdw>
                </a:effectLst>
              </a:rPr>
              <a:t>Non-congruent Communication</a:t>
            </a:r>
            <a:endParaRPr lang="en-US" dirty="0">
              <a:solidFill>
                <a:srgbClr val="000000"/>
              </a:solidFill>
              <a:effectLst>
                <a:outerShdw blurRad="50800" dist="38100" dir="18900000" algn="bl" rotWithShape="0">
                  <a:prstClr val="black">
                    <a:alpha val="40000"/>
                  </a:prstClr>
                </a:outerShdw>
              </a:effectLst>
            </a:endParaRPr>
          </a:p>
        </p:txBody>
      </p:sp>
      <p:sp>
        <p:nvSpPr>
          <p:cNvPr id="7" name="Text Box 5"/>
          <p:cNvSpPr txBox="1">
            <a:spLocks noChangeArrowheads="1"/>
          </p:cNvSpPr>
          <p:nvPr/>
        </p:nvSpPr>
        <p:spPr bwMode="auto">
          <a:xfrm>
            <a:off x="2699792" y="18864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sz="2400" i="1" dirty="0">
                <a:solidFill>
                  <a:srgbClr val="000000"/>
                </a:solidFill>
                <a:effectLst>
                  <a:outerShdw blurRad="50800" dist="38100" dir="18900000" algn="bl" rotWithShape="0">
                    <a:prstClr val="black">
                      <a:alpha val="40000"/>
                    </a:prstClr>
                  </a:outerShdw>
                </a:effectLst>
              </a:rPr>
              <a:t>Key Features</a:t>
            </a:r>
            <a:endParaRPr lang="en-AU" dirty="0">
              <a:solidFill>
                <a:srgbClr val="000000"/>
              </a:solidFill>
              <a:effectLst>
                <a:outerShdw blurRad="50800" dist="38100" dir="18900000" algn="bl" rotWithShape="0">
                  <a:prstClr val="black">
                    <a:alpha val="40000"/>
                  </a:prst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1000"/>
                                        <p:tgtEl>
                                          <p:spTgt spid="143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340"/>
                                        </p:tgtEl>
                                        <p:attrNameLst>
                                          <p:attrName>style.visibility</p:attrName>
                                        </p:attrNameLst>
                                      </p:cBhvr>
                                      <p:to>
                                        <p:strVal val="visible"/>
                                      </p:to>
                                    </p:set>
                                    <p:animEffect transition="in" filter="fade">
                                      <p:cBhvr>
                                        <p:cTn id="10"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uiExpand="1"/>
      <p:bldP spid="143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538163" y="1646238"/>
            <a:ext cx="8153400" cy="312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52425" indent="-352425">
              <a:defRPr>
                <a:solidFill>
                  <a:schemeClr val="tx1"/>
                </a:solidFill>
                <a:latin typeface="Arial" charset="0"/>
                <a:ea typeface="ＭＳ Ｐゴシック" charset="0"/>
              </a:defRPr>
            </a:lvl1pPr>
            <a:lvl2pPr marL="531813">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lnSpc>
                <a:spcPct val="120000"/>
              </a:lnSpc>
              <a:spcAft>
                <a:spcPct val="100000"/>
              </a:spcAft>
              <a:buClr>
                <a:schemeClr val="folHlink"/>
              </a:buClr>
              <a:buFont typeface="Wingdings" charset="0"/>
              <a:buChar char="ü"/>
            </a:pPr>
            <a:r>
              <a:rPr lang="en-AU" sz="2000" b="0" dirty="0">
                <a:solidFill>
                  <a:srgbClr val="000000"/>
                </a:solidFill>
              </a:rPr>
              <a:t>Never deny a child's feelings. Only behaviour is unacceptable. </a:t>
            </a:r>
          </a:p>
          <a:p>
            <a:pPr>
              <a:lnSpc>
                <a:spcPct val="120000"/>
              </a:lnSpc>
              <a:spcAft>
                <a:spcPct val="50000"/>
              </a:spcAft>
              <a:buClr>
                <a:schemeClr val="folHlink"/>
              </a:buClr>
              <a:buFont typeface="Wingdings" charset="0"/>
              <a:buChar char="ü"/>
            </a:pPr>
            <a:r>
              <a:rPr lang="en-AU" sz="2000" b="0" dirty="0">
                <a:solidFill>
                  <a:srgbClr val="000000"/>
                </a:solidFill>
              </a:rPr>
              <a:t>Take the personal out of interactions. This means state the problem. "I see muddy boots on the floor" rather than belittling the child who left them. Rules should be attached to things, e.g., "This couch is not for jumping." </a:t>
            </a:r>
          </a:p>
          <a:p>
            <a:pPr>
              <a:lnSpc>
                <a:spcPct val="120000"/>
              </a:lnSpc>
              <a:spcAft>
                <a:spcPct val="50000"/>
              </a:spcAft>
              <a:buClr>
                <a:schemeClr val="folHlink"/>
              </a:buClr>
              <a:buFont typeface="Wingdings" charset="0"/>
              <a:buChar char="ü"/>
            </a:pPr>
            <a:r>
              <a:rPr lang="en-AU" sz="2000" b="0" dirty="0">
                <a:solidFill>
                  <a:srgbClr val="000000"/>
                </a:solidFill>
              </a:rPr>
              <a:t>Dependence breeds hostility. Never do for a child what he is capable of doing for him or herself. </a:t>
            </a:r>
          </a:p>
        </p:txBody>
      </p:sp>
      <p:sp>
        <p:nvSpPr>
          <p:cNvPr id="5127" name="Text Box 7"/>
          <p:cNvSpPr txBox="1">
            <a:spLocks noChangeArrowheads="1"/>
          </p:cNvSpPr>
          <p:nvPr/>
        </p:nvSpPr>
        <p:spPr bwMode="auto">
          <a:xfrm>
            <a:off x="1752600" y="6858000"/>
            <a:ext cx="6629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sz="1200" b="0">
                <a:solidFill>
                  <a:schemeClr val="bg1"/>
                </a:solidFill>
              </a:rPr>
              <a:t>Source:  Morton, U. from http://www.kingsleyschool.ca/who_was_haim_ginott.htm</a:t>
            </a:r>
          </a:p>
        </p:txBody>
      </p:sp>
      <p:sp>
        <p:nvSpPr>
          <p:cNvPr id="8" name="Rectangle 4"/>
          <p:cNvSpPr>
            <a:spLocks noGrp="1" noChangeArrowheads="1"/>
          </p:cNvSpPr>
          <p:nvPr/>
        </p:nvSpPr>
        <p:spPr bwMode="auto">
          <a:xfrm>
            <a:off x="3563888" y="457200"/>
            <a:ext cx="3314328"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r" eaLnBrk="0" hangingPunct="0"/>
            <a:r>
              <a:rPr lang="en-US" sz="3200" b="0" dirty="0">
                <a:solidFill>
                  <a:srgbClr val="000000"/>
                </a:solidFill>
                <a:effectLst>
                  <a:outerShdw blurRad="50800" dist="38100" dir="18900000" algn="bl" rotWithShape="0">
                    <a:prstClr val="black">
                      <a:alpha val="40000"/>
                    </a:prstClr>
                  </a:outerShdw>
                </a:effectLst>
                <a:cs typeface="ＭＳ Ｐゴシック" charset="0"/>
              </a:rPr>
              <a:t>Main teachings</a:t>
            </a:r>
            <a:endParaRPr lang="en-US" sz="4400" b="0" dirty="0">
              <a:solidFill>
                <a:srgbClr val="000000"/>
              </a:solidFill>
              <a:effectLst>
                <a:outerShdw blurRad="50800" dist="38100" dir="18900000" algn="bl" rotWithShape="0">
                  <a:prstClr val="black">
                    <a:alpha val="40000"/>
                  </a:prstClr>
                </a:outerShdw>
              </a:effectLst>
              <a:cs typeface="ＭＳ Ｐゴシック" charset="0"/>
            </a:endParaRPr>
          </a:p>
        </p:txBody>
      </p:sp>
      <p:sp>
        <p:nvSpPr>
          <p:cNvPr id="9" name="Text Box 5"/>
          <p:cNvSpPr txBox="1">
            <a:spLocks noChangeArrowheads="1"/>
          </p:cNvSpPr>
          <p:nvPr/>
        </p:nvSpPr>
        <p:spPr bwMode="auto">
          <a:xfrm>
            <a:off x="2699792" y="18864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sz="2400" i="1" dirty="0">
                <a:solidFill>
                  <a:srgbClr val="000000"/>
                </a:solidFill>
                <a:effectLst>
                  <a:outerShdw blurRad="50800" dist="38100" dir="18900000" algn="bl" rotWithShape="0">
                    <a:prstClr val="black">
                      <a:alpha val="40000"/>
                    </a:prstClr>
                  </a:outerShdw>
                </a:effectLst>
              </a:rPr>
              <a:t>Key Features</a:t>
            </a:r>
            <a:endParaRPr lang="en-AU" dirty="0">
              <a:solidFill>
                <a:srgbClr val="000000"/>
              </a:solidFill>
              <a:effectLst>
                <a:outerShdw blurRad="50800" dist="38100" dir="18900000" algn="bl" rotWithShape="0">
                  <a:prstClr val="black">
                    <a:alpha val="40000"/>
                  </a:prst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27"/>
                                        </p:tgtEl>
                                        <p:attrNameLst>
                                          <p:attrName>style.visibility</p:attrName>
                                        </p:attrNameLst>
                                      </p:cBhvr>
                                      <p:to>
                                        <p:strVal val="visible"/>
                                      </p:to>
                                    </p:set>
                                    <p:animEffect transition="in" filter="fade">
                                      <p:cBhvr>
                                        <p:cTn id="10"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p:bldP spid="51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Text Box 7"/>
          <p:cNvSpPr txBox="1">
            <a:spLocks noChangeArrowheads="1"/>
          </p:cNvSpPr>
          <p:nvPr/>
        </p:nvSpPr>
        <p:spPr bwMode="auto">
          <a:xfrm>
            <a:off x="1752600" y="6858000"/>
            <a:ext cx="6629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sz="1200" b="0">
                <a:solidFill>
                  <a:schemeClr val="bg1"/>
                </a:solidFill>
              </a:rPr>
              <a:t>Source:  Morton, U. from http://www.kingsleyschool.ca/who_was_haim_ginott.htm</a:t>
            </a:r>
          </a:p>
        </p:txBody>
      </p:sp>
      <p:sp>
        <p:nvSpPr>
          <p:cNvPr id="5128" name="Text Box 8"/>
          <p:cNvSpPr txBox="1">
            <a:spLocks noChangeArrowheads="1"/>
          </p:cNvSpPr>
          <p:nvPr/>
        </p:nvSpPr>
        <p:spPr bwMode="auto">
          <a:xfrm>
            <a:off x="467544" y="1412776"/>
            <a:ext cx="8229600" cy="340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82588" indent="-382588">
              <a:defRPr>
                <a:solidFill>
                  <a:schemeClr val="tx1"/>
                </a:solidFill>
                <a:latin typeface="Arial" charset="0"/>
                <a:ea typeface="ＭＳ Ｐゴシック" charset="0"/>
              </a:defRPr>
            </a:lvl1pPr>
            <a:lvl2pPr marL="573088">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lnSpc>
                <a:spcPct val="150000"/>
              </a:lnSpc>
              <a:spcAft>
                <a:spcPct val="100000"/>
              </a:spcAft>
              <a:buClr>
                <a:schemeClr val="folHlink"/>
              </a:buClr>
              <a:buFont typeface="Wingdings" charset="0"/>
              <a:buChar char="ü"/>
            </a:pPr>
            <a:r>
              <a:rPr lang="en-AU" sz="2000" b="0" dirty="0">
                <a:solidFill>
                  <a:srgbClr val="000000"/>
                </a:solidFill>
              </a:rPr>
              <a:t>Children need the security of limits. Think of a firm floor and ceiling, within which children have autonomy and choices. "Would you like a full or half glass of milk?" </a:t>
            </a:r>
          </a:p>
          <a:p>
            <a:pPr>
              <a:lnSpc>
                <a:spcPct val="150000"/>
              </a:lnSpc>
              <a:spcAft>
                <a:spcPct val="100000"/>
              </a:spcAft>
              <a:buClr>
                <a:schemeClr val="folHlink"/>
              </a:buClr>
              <a:buFont typeface="Wingdings" charset="0"/>
              <a:buChar char="ü"/>
            </a:pPr>
            <a:r>
              <a:rPr lang="en-AU" sz="2000" b="0" dirty="0">
                <a:solidFill>
                  <a:srgbClr val="000000"/>
                </a:solidFill>
              </a:rPr>
              <a:t>Avoid words like never, always, e.g. "You never listen to me," "Why do you always...", etc. </a:t>
            </a:r>
          </a:p>
          <a:p>
            <a:pPr>
              <a:lnSpc>
                <a:spcPct val="150000"/>
              </a:lnSpc>
              <a:spcBef>
                <a:spcPct val="50000"/>
              </a:spcBef>
              <a:spcAft>
                <a:spcPct val="100000"/>
              </a:spcAft>
            </a:pPr>
            <a:endParaRPr lang="en-AU" dirty="0">
              <a:solidFill>
                <a:srgbClr val="000000"/>
              </a:solidFill>
            </a:endParaRPr>
          </a:p>
        </p:txBody>
      </p:sp>
      <p:sp>
        <p:nvSpPr>
          <p:cNvPr id="7" name="Rectangle 4"/>
          <p:cNvSpPr>
            <a:spLocks noGrp="1" noChangeArrowheads="1"/>
          </p:cNvSpPr>
          <p:nvPr/>
        </p:nvSpPr>
        <p:spPr bwMode="auto">
          <a:xfrm>
            <a:off x="3563888" y="457200"/>
            <a:ext cx="3314328"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r" eaLnBrk="0" hangingPunct="0"/>
            <a:r>
              <a:rPr lang="en-US" sz="3200" b="0" dirty="0">
                <a:solidFill>
                  <a:srgbClr val="000000"/>
                </a:solidFill>
                <a:effectLst>
                  <a:outerShdw blurRad="50800" dist="38100" dir="18900000" algn="bl" rotWithShape="0">
                    <a:prstClr val="black">
                      <a:alpha val="40000"/>
                    </a:prstClr>
                  </a:outerShdw>
                </a:effectLst>
                <a:cs typeface="ＭＳ Ｐゴシック" charset="0"/>
              </a:rPr>
              <a:t>Main teachings</a:t>
            </a:r>
            <a:endParaRPr lang="en-US" sz="4400" b="0" dirty="0">
              <a:solidFill>
                <a:srgbClr val="000000"/>
              </a:solidFill>
              <a:effectLst>
                <a:outerShdw blurRad="50800" dist="38100" dir="18900000" algn="bl" rotWithShape="0">
                  <a:prstClr val="black">
                    <a:alpha val="40000"/>
                  </a:prstClr>
                </a:outerShdw>
              </a:effectLst>
              <a:cs typeface="ＭＳ Ｐゴシック" charset="0"/>
            </a:endParaRPr>
          </a:p>
        </p:txBody>
      </p:sp>
      <p:sp>
        <p:nvSpPr>
          <p:cNvPr id="8" name="Text Box 5"/>
          <p:cNvSpPr txBox="1">
            <a:spLocks noChangeArrowheads="1"/>
          </p:cNvSpPr>
          <p:nvPr/>
        </p:nvSpPr>
        <p:spPr bwMode="auto">
          <a:xfrm>
            <a:off x="2699792" y="18864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sz="2400" i="1" dirty="0">
                <a:solidFill>
                  <a:srgbClr val="000000"/>
                </a:solidFill>
                <a:effectLst>
                  <a:outerShdw blurRad="50800" dist="38100" dir="18900000" algn="bl" rotWithShape="0">
                    <a:prstClr val="black">
                      <a:alpha val="40000"/>
                    </a:prstClr>
                  </a:outerShdw>
                </a:effectLst>
              </a:rPr>
              <a:t>Key Features</a:t>
            </a:r>
            <a:endParaRPr lang="en-AU" dirty="0">
              <a:solidFill>
                <a:srgbClr val="000000"/>
              </a:solidFill>
              <a:effectLst>
                <a:outerShdw blurRad="50800" dist="38100" dir="18900000" algn="bl" rotWithShape="0">
                  <a:prstClr val="black">
                    <a:alpha val="40000"/>
                  </a:prstClr>
                </a:outerShdw>
              </a:effectLst>
            </a:endParaRPr>
          </a:p>
        </p:txBody>
      </p:sp>
    </p:spTree>
    <p:extLst>
      <p:ext uri="{BB962C8B-B14F-4D97-AF65-F5344CB8AC3E}">
        <p14:creationId xmlns:p14="http://schemas.microsoft.com/office/powerpoint/2010/main" val="3389406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fade">
                                      <p:cBhvr>
                                        <p:cTn id="7" dur="1000"/>
                                        <p:tgtEl>
                                          <p:spTgt spid="51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27"/>
                                        </p:tgtEl>
                                        <p:attrNameLst>
                                          <p:attrName>style.visibility</p:attrName>
                                        </p:attrNameLst>
                                      </p:cBhvr>
                                      <p:to>
                                        <p:strVal val="visible"/>
                                      </p:to>
                                    </p:set>
                                    <p:animEffect transition="in" filter="fade">
                                      <p:cBhvr>
                                        <p:cTn id="10" dur="10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p:bldP spid="5128" grpId="0" uiExpan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609600" y="1567333"/>
            <a:ext cx="7620000" cy="4525963"/>
          </a:xfrm>
        </p:spPr>
        <p:txBody>
          <a:bodyPr/>
          <a:lstStyle/>
          <a:p>
            <a:pPr marL="469900" indent="-469900">
              <a:lnSpc>
                <a:spcPct val="120000"/>
              </a:lnSpc>
              <a:spcAft>
                <a:spcPct val="50000"/>
              </a:spcAft>
              <a:buClr>
                <a:schemeClr val="folHlink"/>
              </a:buClr>
              <a:buFont typeface="Wingdings" charset="0"/>
              <a:buChar char="ü"/>
            </a:pPr>
            <a:r>
              <a:rPr lang="en-US" sz="1800" dirty="0" smtClean="0">
                <a:solidFill>
                  <a:srgbClr val="000000"/>
                </a:solidFill>
              </a:rPr>
              <a:t>to </a:t>
            </a:r>
            <a:r>
              <a:rPr lang="en-US" sz="1800" dirty="0">
                <a:solidFill>
                  <a:srgbClr val="000000"/>
                </a:solidFill>
              </a:rPr>
              <a:t>correct student misbehavior use laconic language and show students how to behave</a:t>
            </a:r>
          </a:p>
          <a:p>
            <a:pPr marL="469900" indent="-469900">
              <a:lnSpc>
                <a:spcPct val="120000"/>
              </a:lnSpc>
              <a:spcAft>
                <a:spcPct val="50000"/>
              </a:spcAft>
              <a:buClr>
                <a:schemeClr val="folHlink"/>
              </a:buClr>
              <a:buFont typeface="Wingdings" charset="0"/>
              <a:buChar char="ü"/>
            </a:pPr>
            <a:r>
              <a:rPr lang="en-US" sz="1800" dirty="0" smtClean="0">
                <a:solidFill>
                  <a:srgbClr val="000000"/>
                </a:solidFill>
              </a:rPr>
              <a:t>to </a:t>
            </a:r>
            <a:r>
              <a:rPr lang="en-US" sz="1800" dirty="0">
                <a:solidFill>
                  <a:srgbClr val="000000"/>
                </a:solidFill>
              </a:rPr>
              <a:t>express anger do so genuinely, but with no sarcasm or hostility</a:t>
            </a:r>
          </a:p>
          <a:p>
            <a:pPr marL="469900" indent="-469900">
              <a:lnSpc>
                <a:spcPct val="120000"/>
              </a:lnSpc>
              <a:spcAft>
                <a:spcPct val="50000"/>
              </a:spcAft>
              <a:buClr>
                <a:schemeClr val="folHlink"/>
              </a:buClr>
              <a:buFont typeface="Wingdings" charset="0"/>
              <a:buChar char="ü"/>
            </a:pPr>
            <a:r>
              <a:rPr lang="en-US" sz="1800" dirty="0" smtClean="0">
                <a:solidFill>
                  <a:srgbClr val="000000"/>
                </a:solidFill>
              </a:rPr>
              <a:t>to </a:t>
            </a:r>
            <a:r>
              <a:rPr lang="en-US" sz="1800" dirty="0">
                <a:solidFill>
                  <a:srgbClr val="000000"/>
                </a:solidFill>
              </a:rPr>
              <a:t>praise students show appreciation for what students DO, not what they are</a:t>
            </a:r>
          </a:p>
          <a:p>
            <a:pPr marL="469900" indent="-469900">
              <a:lnSpc>
                <a:spcPct val="120000"/>
              </a:lnSpc>
              <a:spcAft>
                <a:spcPct val="50000"/>
              </a:spcAft>
              <a:buClr>
                <a:schemeClr val="folHlink"/>
              </a:buClr>
              <a:buFont typeface="Wingdings" charset="0"/>
              <a:buChar char="ü"/>
            </a:pPr>
            <a:r>
              <a:rPr lang="en-US" sz="1800" dirty="0" smtClean="0">
                <a:solidFill>
                  <a:srgbClr val="000000"/>
                </a:solidFill>
              </a:rPr>
              <a:t>to </a:t>
            </a:r>
            <a:r>
              <a:rPr lang="en-US" sz="1800" dirty="0">
                <a:solidFill>
                  <a:srgbClr val="000000"/>
                </a:solidFill>
              </a:rPr>
              <a:t>invite cooperation indicate what needs to be done, without bossing</a:t>
            </a:r>
          </a:p>
          <a:p>
            <a:pPr marL="469900" indent="-469900">
              <a:lnSpc>
                <a:spcPct val="120000"/>
              </a:lnSpc>
              <a:spcAft>
                <a:spcPct val="50000"/>
              </a:spcAft>
              <a:buClr>
                <a:schemeClr val="folHlink"/>
              </a:buClr>
              <a:buFont typeface="Wingdings" charset="0"/>
              <a:buChar char="ü"/>
            </a:pPr>
            <a:r>
              <a:rPr lang="en-US" sz="1800" dirty="0" smtClean="0">
                <a:solidFill>
                  <a:srgbClr val="000000"/>
                </a:solidFill>
              </a:rPr>
              <a:t>to </a:t>
            </a:r>
            <a:r>
              <a:rPr lang="en-US" sz="1800" dirty="0">
                <a:solidFill>
                  <a:srgbClr val="000000"/>
                </a:solidFill>
              </a:rPr>
              <a:t>use their hidden </a:t>
            </a:r>
            <a:r>
              <a:rPr lang="en-US" sz="1800" dirty="0" smtClean="0">
                <a:solidFill>
                  <a:srgbClr val="000000"/>
                </a:solidFill>
              </a:rPr>
              <a:t>asset – ask . . . </a:t>
            </a:r>
            <a:r>
              <a:rPr lang="en-US" sz="1800" dirty="0">
                <a:solidFill>
                  <a:srgbClr val="000000"/>
                </a:solidFill>
              </a:rPr>
              <a:t>“How can I be helpful to my students right now?”</a:t>
            </a:r>
            <a:endParaRPr lang="en-US" sz="2800" dirty="0">
              <a:solidFill>
                <a:srgbClr val="000000"/>
              </a:solidFill>
            </a:endParaRPr>
          </a:p>
        </p:txBody>
      </p:sp>
      <p:sp>
        <p:nvSpPr>
          <p:cNvPr id="15364" name="Text Box 4"/>
          <p:cNvSpPr txBox="1">
            <a:spLocks noChangeArrowheads="1"/>
          </p:cNvSpPr>
          <p:nvPr/>
        </p:nvSpPr>
        <p:spPr bwMode="auto">
          <a:xfrm>
            <a:off x="914400" y="6297613"/>
            <a:ext cx="6858000"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buClr>
                <a:schemeClr val="accent2"/>
              </a:buClr>
              <a:buFont typeface="Wingdings" charset="0"/>
              <a:buNone/>
            </a:pPr>
            <a:r>
              <a:rPr lang="en-AU" sz="1400" b="0">
                <a:solidFill>
                  <a:schemeClr val="bg1"/>
                </a:solidFill>
              </a:rPr>
              <a:t>Source: Lynn R. Zubov from the website of the Winston Salem State University </a:t>
            </a:r>
          </a:p>
          <a:p>
            <a:pPr>
              <a:spcBef>
                <a:spcPct val="20000"/>
              </a:spcBef>
              <a:buClr>
                <a:schemeClr val="accent2"/>
              </a:buClr>
              <a:buFont typeface="Wingdings" charset="0"/>
              <a:buNone/>
            </a:pPr>
            <a:r>
              <a:rPr lang="en-AU" sz="1400" b="0">
                <a:solidFill>
                  <a:schemeClr val="bg1"/>
                </a:solidFill>
                <a:hlinkClick r:id="rId3"/>
              </a:rPr>
              <a:t>http://gorams.wssu.edu/faculty/zubovl/</a:t>
            </a:r>
            <a:endParaRPr lang="en-AU" sz="1400" b="0">
              <a:solidFill>
                <a:schemeClr val="bg1"/>
              </a:solidFill>
            </a:endParaRPr>
          </a:p>
        </p:txBody>
      </p:sp>
      <p:sp>
        <p:nvSpPr>
          <p:cNvPr id="15365" name="Rectangle 5"/>
          <p:cNvSpPr>
            <a:spLocks noChangeArrowheads="1"/>
          </p:cNvSpPr>
          <p:nvPr/>
        </p:nvSpPr>
        <p:spPr bwMode="auto">
          <a:xfrm>
            <a:off x="3419872" y="457200"/>
            <a:ext cx="4013448" cy="639763"/>
          </a:xfrm>
          <a:prstGeom prst="rect">
            <a:avLst/>
          </a:prstGeom>
          <a:noFill/>
          <a:ln>
            <a:noFill/>
          </a:ln>
          <a:effectLst>
            <a:innerShdw blurRad="63500" dist="50800" dir="13500000">
              <a:schemeClr val="bg1">
                <a:lumMod val="75000"/>
                <a:alpha val="50000"/>
              </a:scheme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en-US" sz="3200" dirty="0">
                <a:solidFill>
                  <a:srgbClr val="000000"/>
                </a:solidFill>
                <a:effectLst>
                  <a:outerShdw blurRad="50800" dist="38100" dir="18900000" algn="bl" rotWithShape="0">
                    <a:prstClr val="black">
                      <a:alpha val="40000"/>
                    </a:prstClr>
                  </a:outerShdw>
                </a:effectLst>
              </a:rPr>
              <a:t>Special Techniques</a:t>
            </a:r>
            <a:endParaRPr lang="en-US" sz="4400" dirty="0">
              <a:solidFill>
                <a:srgbClr val="000000"/>
              </a:solidFill>
              <a:effectLst>
                <a:outerShdw blurRad="50800" dist="38100" dir="18900000" algn="bl" rotWithShape="0">
                  <a:prstClr val="black">
                    <a:alpha val="40000"/>
                  </a:prstClr>
                </a:outerShdw>
              </a:effectLst>
            </a:endParaRPr>
          </a:p>
        </p:txBody>
      </p:sp>
      <p:sp>
        <p:nvSpPr>
          <p:cNvPr id="7" name="Text Box 5"/>
          <p:cNvSpPr txBox="1">
            <a:spLocks noChangeArrowheads="1"/>
          </p:cNvSpPr>
          <p:nvPr/>
        </p:nvSpPr>
        <p:spPr bwMode="auto">
          <a:xfrm>
            <a:off x="2699792" y="18864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sz="2400" i="1" dirty="0" err="1" smtClean="0">
                <a:solidFill>
                  <a:srgbClr val="000000"/>
                </a:solidFill>
                <a:effectLst>
                  <a:outerShdw blurRad="50800" dist="38100" dir="18900000" algn="bl" rotWithShape="0">
                    <a:prstClr val="black">
                      <a:alpha val="40000"/>
                    </a:prstClr>
                  </a:outerShdw>
                </a:effectLst>
              </a:rPr>
              <a:t>Ginott’s</a:t>
            </a:r>
            <a:endParaRPr lang="en-AU" dirty="0">
              <a:solidFill>
                <a:srgbClr val="000000"/>
              </a:solidFill>
              <a:effectLst>
                <a:outerShdw blurRad="50800" dist="38100" dir="18900000" algn="bl" rotWithShape="0">
                  <a:prstClr val="black">
                    <a:alpha val="40000"/>
                  </a:prst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1000"/>
                                        <p:tgtEl>
                                          <p:spTgt spid="1536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363">
                                            <p:txEl>
                                              <p:pRg st="1" end="1"/>
                                            </p:txEl>
                                          </p:spTgt>
                                        </p:tgtEl>
                                        <p:attrNameLst>
                                          <p:attrName>style.visibility</p:attrName>
                                        </p:attrNameLst>
                                      </p:cBhvr>
                                      <p:to>
                                        <p:strVal val="visible"/>
                                      </p:to>
                                    </p:set>
                                    <p:animEffect transition="in" filter="fade">
                                      <p:cBhvr>
                                        <p:cTn id="10" dur="1000"/>
                                        <p:tgtEl>
                                          <p:spTgt spid="1536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363">
                                            <p:txEl>
                                              <p:pRg st="2" end="2"/>
                                            </p:txEl>
                                          </p:spTgt>
                                        </p:tgtEl>
                                        <p:attrNameLst>
                                          <p:attrName>style.visibility</p:attrName>
                                        </p:attrNameLst>
                                      </p:cBhvr>
                                      <p:to>
                                        <p:strVal val="visible"/>
                                      </p:to>
                                    </p:set>
                                    <p:animEffect transition="in" filter="fade">
                                      <p:cBhvr>
                                        <p:cTn id="13" dur="1000"/>
                                        <p:tgtEl>
                                          <p:spTgt spid="1536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363">
                                            <p:txEl>
                                              <p:pRg st="3" end="3"/>
                                            </p:txEl>
                                          </p:spTgt>
                                        </p:tgtEl>
                                        <p:attrNameLst>
                                          <p:attrName>style.visibility</p:attrName>
                                        </p:attrNameLst>
                                      </p:cBhvr>
                                      <p:to>
                                        <p:strVal val="visible"/>
                                      </p:to>
                                    </p:set>
                                    <p:animEffect transition="in" filter="fade">
                                      <p:cBhvr>
                                        <p:cTn id="16" dur="1000"/>
                                        <p:tgtEl>
                                          <p:spTgt spid="1536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363">
                                            <p:txEl>
                                              <p:pRg st="4" end="4"/>
                                            </p:txEl>
                                          </p:spTgt>
                                        </p:tgtEl>
                                        <p:attrNameLst>
                                          <p:attrName>style.visibility</p:attrName>
                                        </p:attrNameLst>
                                      </p:cBhvr>
                                      <p:to>
                                        <p:strVal val="visible"/>
                                      </p:to>
                                    </p:set>
                                    <p:animEffect transition="in" filter="fade">
                                      <p:cBhvr>
                                        <p:cTn id="19" dur="1000"/>
                                        <p:tgtEl>
                                          <p:spTgt spid="1536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364"/>
                                        </p:tgtEl>
                                        <p:attrNameLst>
                                          <p:attrName>style.visibility</p:attrName>
                                        </p:attrNameLst>
                                      </p:cBhvr>
                                      <p:to>
                                        <p:strVal val="visible"/>
                                      </p:to>
                                    </p:set>
                                    <p:animEffect transition="in" filter="fade">
                                      <p:cBhvr>
                                        <p:cTn id="22"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allAtOnce"/>
      <p:bldP spid="1536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2" name="Text Box 16"/>
          <p:cNvSpPr txBox="1">
            <a:spLocks noChangeArrowheads="1"/>
          </p:cNvSpPr>
          <p:nvPr/>
        </p:nvSpPr>
        <p:spPr bwMode="auto">
          <a:xfrm>
            <a:off x="152400" y="1124744"/>
            <a:ext cx="3429000" cy="253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82588" indent="-382588">
              <a:defRPr>
                <a:solidFill>
                  <a:schemeClr val="tx1"/>
                </a:solidFill>
                <a:latin typeface="Arial" charset="0"/>
                <a:ea typeface="ＭＳ Ｐゴシック" charset="0"/>
              </a:defRPr>
            </a:lvl1pPr>
            <a:lvl2pPr marL="573088">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buFont typeface="Zapf Dingbats" charset="0"/>
              <a:buChar char=""/>
            </a:pPr>
            <a:r>
              <a:rPr lang="en-AU" sz="2000" b="0" dirty="0" smtClean="0">
                <a:solidFill>
                  <a:srgbClr val="000000"/>
                </a:solidFill>
              </a:rPr>
              <a:t>That</a:t>
            </a:r>
            <a:r>
              <a:rPr lang="en-AU" sz="2000" b="0" dirty="0" smtClean="0">
                <a:solidFill>
                  <a:srgbClr val="000000"/>
                </a:solidFill>
                <a:latin typeface="Arial"/>
              </a:rPr>
              <a:t>’</a:t>
            </a:r>
            <a:r>
              <a:rPr lang="en-AU" sz="2000" b="0" dirty="0" smtClean="0">
                <a:solidFill>
                  <a:srgbClr val="000000"/>
                </a:solidFill>
              </a:rPr>
              <a:t>s </a:t>
            </a:r>
            <a:r>
              <a:rPr lang="en-AU" sz="2000" b="0" dirty="0">
                <a:solidFill>
                  <a:srgbClr val="000000"/>
                </a:solidFill>
              </a:rPr>
              <a:t>a beautiful picture.</a:t>
            </a:r>
          </a:p>
          <a:p>
            <a:pPr>
              <a:lnSpc>
                <a:spcPct val="140000"/>
              </a:lnSpc>
              <a:buFont typeface="Zapf Dingbats" charset="0"/>
              <a:buChar char=""/>
            </a:pPr>
            <a:r>
              <a:rPr lang="en-AU" sz="2000" b="0" dirty="0">
                <a:solidFill>
                  <a:srgbClr val="000000"/>
                </a:solidFill>
              </a:rPr>
              <a:t>You are strong.</a:t>
            </a:r>
          </a:p>
          <a:p>
            <a:pPr>
              <a:lnSpc>
                <a:spcPct val="140000"/>
              </a:lnSpc>
              <a:buFont typeface="Zapf Dingbats" charset="0"/>
              <a:buChar char=""/>
            </a:pPr>
            <a:r>
              <a:rPr lang="en-AU" sz="2000" b="0" dirty="0" smtClean="0">
                <a:solidFill>
                  <a:srgbClr val="000000"/>
                </a:solidFill>
              </a:rPr>
              <a:t>You</a:t>
            </a:r>
            <a:r>
              <a:rPr lang="en-AU" sz="2000" b="0" dirty="0" smtClean="0">
                <a:solidFill>
                  <a:srgbClr val="000000"/>
                </a:solidFill>
                <a:latin typeface="Arial"/>
              </a:rPr>
              <a:t>’</a:t>
            </a:r>
            <a:r>
              <a:rPr lang="en-AU" sz="2000" b="0" dirty="0" smtClean="0">
                <a:solidFill>
                  <a:srgbClr val="000000"/>
                </a:solidFill>
              </a:rPr>
              <a:t>re </a:t>
            </a:r>
            <a:r>
              <a:rPr lang="en-AU" sz="2000" b="0" dirty="0">
                <a:solidFill>
                  <a:srgbClr val="000000"/>
                </a:solidFill>
              </a:rPr>
              <a:t>a great cook.</a:t>
            </a:r>
          </a:p>
          <a:p>
            <a:pPr>
              <a:lnSpc>
                <a:spcPct val="140000"/>
              </a:lnSpc>
              <a:buFont typeface="Zapf Dingbats" charset="0"/>
              <a:buChar char=""/>
            </a:pPr>
            <a:r>
              <a:rPr lang="en-AU" sz="2000" b="0" dirty="0">
                <a:solidFill>
                  <a:srgbClr val="000000"/>
                </a:solidFill>
              </a:rPr>
              <a:t>Great job</a:t>
            </a:r>
          </a:p>
          <a:p>
            <a:pPr>
              <a:lnSpc>
                <a:spcPct val="140000"/>
              </a:lnSpc>
              <a:buFont typeface="Zapf Dingbats" charset="0"/>
              <a:buChar char=""/>
            </a:pPr>
            <a:r>
              <a:rPr lang="en-AU" sz="2000" b="0" dirty="0">
                <a:solidFill>
                  <a:srgbClr val="000000"/>
                </a:solidFill>
              </a:rPr>
              <a:t>That's fantastic! </a:t>
            </a:r>
          </a:p>
          <a:p>
            <a:pPr>
              <a:lnSpc>
                <a:spcPct val="140000"/>
              </a:lnSpc>
            </a:pPr>
            <a:endParaRPr lang="en-AU" sz="2000" b="0" dirty="0">
              <a:solidFill>
                <a:srgbClr val="000000"/>
              </a:solidFill>
            </a:endParaRPr>
          </a:p>
        </p:txBody>
      </p:sp>
      <p:sp>
        <p:nvSpPr>
          <p:cNvPr id="4113" name="Text Box 17"/>
          <p:cNvSpPr txBox="1">
            <a:spLocks noChangeArrowheads="1"/>
          </p:cNvSpPr>
          <p:nvPr/>
        </p:nvSpPr>
        <p:spPr bwMode="auto">
          <a:xfrm>
            <a:off x="3733800" y="990600"/>
            <a:ext cx="5257800" cy="6201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82588" indent="-382588">
              <a:defRPr>
                <a:solidFill>
                  <a:schemeClr val="tx1"/>
                </a:solidFill>
                <a:latin typeface="Arial" charset="0"/>
                <a:ea typeface="ＭＳ Ｐゴシック" charset="0"/>
              </a:defRPr>
            </a:lvl1pPr>
            <a:lvl2pPr marL="573088">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lnSpc>
                <a:spcPct val="140000"/>
              </a:lnSpc>
              <a:buFont typeface="Zapf Dingbats" charset="0"/>
              <a:buChar char=""/>
            </a:pPr>
            <a:r>
              <a:rPr lang="en-AU" sz="2000" b="0" dirty="0">
                <a:solidFill>
                  <a:srgbClr val="000000"/>
                </a:solidFill>
              </a:rPr>
              <a:t>I like the details you used in your picture. The colours you chose are so lifelike.</a:t>
            </a:r>
          </a:p>
          <a:p>
            <a:pPr>
              <a:lnSpc>
                <a:spcPct val="140000"/>
              </a:lnSpc>
              <a:buFont typeface="Zapf Dingbats" charset="0"/>
              <a:buChar char=""/>
            </a:pPr>
            <a:r>
              <a:rPr lang="en-AU" sz="2000" b="0" dirty="0">
                <a:solidFill>
                  <a:srgbClr val="000000"/>
                </a:solidFill>
              </a:rPr>
              <a:t>That was a heavy load. Thank you for helping me carry it.</a:t>
            </a:r>
          </a:p>
          <a:p>
            <a:pPr>
              <a:lnSpc>
                <a:spcPct val="140000"/>
              </a:lnSpc>
              <a:buFont typeface="Zapf Dingbats" charset="0"/>
              <a:buChar char=""/>
            </a:pPr>
            <a:r>
              <a:rPr lang="en-AU" sz="2000" b="0" dirty="0">
                <a:solidFill>
                  <a:srgbClr val="000000"/>
                </a:solidFill>
              </a:rPr>
              <a:t>The flavours in your salad were so crisp and fresh.</a:t>
            </a:r>
          </a:p>
          <a:p>
            <a:pPr>
              <a:lnSpc>
                <a:spcPct val="140000"/>
              </a:lnSpc>
              <a:buFont typeface="Zapf Dingbats" charset="0"/>
              <a:buChar char=""/>
            </a:pPr>
            <a:r>
              <a:rPr lang="en-AU" sz="2000" b="0" dirty="0" smtClean="0">
                <a:solidFill>
                  <a:srgbClr val="000000"/>
                </a:solidFill>
              </a:rPr>
              <a:t>You</a:t>
            </a:r>
            <a:r>
              <a:rPr lang="en-AU" sz="2000" b="0" dirty="0" smtClean="0">
                <a:solidFill>
                  <a:srgbClr val="000000"/>
                </a:solidFill>
                <a:latin typeface="Arial"/>
              </a:rPr>
              <a:t>’</a:t>
            </a:r>
            <a:r>
              <a:rPr lang="en-AU" sz="2000" b="0" dirty="0" smtClean="0">
                <a:solidFill>
                  <a:srgbClr val="000000"/>
                </a:solidFill>
              </a:rPr>
              <a:t>re </a:t>
            </a:r>
            <a:r>
              <a:rPr lang="en-AU" sz="2000" b="0" dirty="0">
                <a:solidFill>
                  <a:srgbClr val="000000"/>
                </a:solidFill>
              </a:rPr>
              <a:t>using your inside voice. Thank you.</a:t>
            </a:r>
          </a:p>
          <a:p>
            <a:pPr>
              <a:lnSpc>
                <a:spcPct val="140000"/>
              </a:lnSpc>
              <a:buFont typeface="Zapf Dingbats" charset="0"/>
              <a:buChar char=""/>
            </a:pPr>
            <a:r>
              <a:rPr lang="en-AU" sz="2000" b="0" dirty="0">
                <a:solidFill>
                  <a:srgbClr val="000000"/>
                </a:solidFill>
              </a:rPr>
              <a:t>I appreciate that you </a:t>
            </a:r>
            <a:r>
              <a:rPr lang="en-AU" sz="2000" b="0" dirty="0" smtClean="0">
                <a:solidFill>
                  <a:srgbClr val="000000"/>
                </a:solidFill>
              </a:rPr>
              <a:t>didn</a:t>
            </a:r>
            <a:r>
              <a:rPr lang="en-AU" sz="2000" b="0" dirty="0" smtClean="0">
                <a:solidFill>
                  <a:srgbClr val="000000"/>
                </a:solidFill>
                <a:latin typeface="Arial"/>
              </a:rPr>
              <a:t>’</a:t>
            </a:r>
            <a:r>
              <a:rPr lang="en-AU" sz="2000" b="0" dirty="0" smtClean="0">
                <a:solidFill>
                  <a:srgbClr val="000000"/>
                </a:solidFill>
              </a:rPr>
              <a:t>t </a:t>
            </a:r>
            <a:r>
              <a:rPr lang="en-AU" sz="2000" b="0" dirty="0">
                <a:solidFill>
                  <a:srgbClr val="000000"/>
                </a:solidFill>
              </a:rPr>
              <a:t>interrupt while I was giving my maths lesson.</a:t>
            </a:r>
          </a:p>
          <a:p>
            <a:pPr>
              <a:lnSpc>
                <a:spcPct val="140000"/>
              </a:lnSpc>
              <a:buFont typeface="Zapf Dingbats" charset="0"/>
              <a:buChar char=""/>
            </a:pPr>
            <a:r>
              <a:rPr lang="en-AU" sz="2000" b="0" dirty="0">
                <a:solidFill>
                  <a:srgbClr val="000000"/>
                </a:solidFill>
              </a:rPr>
              <a:t>Thank you for not arguing.</a:t>
            </a:r>
          </a:p>
          <a:p>
            <a:pPr>
              <a:lnSpc>
                <a:spcPct val="140000"/>
              </a:lnSpc>
              <a:buFont typeface="Zapf Dingbats" charset="0"/>
              <a:buChar char=""/>
            </a:pPr>
            <a:r>
              <a:rPr lang="en-AU" sz="2000" b="0" dirty="0">
                <a:solidFill>
                  <a:srgbClr val="000000"/>
                </a:solidFill>
              </a:rPr>
              <a:t>Thank you for cleaning up when you were asked.</a:t>
            </a:r>
            <a:endParaRPr lang="en-AU" b="0" dirty="0">
              <a:solidFill>
                <a:srgbClr val="000000"/>
              </a:solidFill>
            </a:endParaRPr>
          </a:p>
          <a:p>
            <a:pPr>
              <a:lnSpc>
                <a:spcPct val="140000"/>
              </a:lnSpc>
              <a:spcBef>
                <a:spcPct val="50000"/>
              </a:spcBef>
            </a:pPr>
            <a:endParaRPr lang="en-AU" dirty="0">
              <a:solidFill>
                <a:srgbClr val="000000"/>
              </a:solidFill>
            </a:endParaRPr>
          </a:p>
        </p:txBody>
      </p:sp>
      <p:sp>
        <p:nvSpPr>
          <p:cNvPr id="4115" name="Rectangle 19"/>
          <p:cNvSpPr>
            <a:spLocks noChangeArrowheads="1"/>
          </p:cNvSpPr>
          <p:nvPr/>
        </p:nvSpPr>
        <p:spPr bwMode="auto">
          <a:xfrm>
            <a:off x="381000" y="381000"/>
            <a:ext cx="2505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AU" sz="2400" b="0" dirty="0">
                <a:solidFill>
                  <a:srgbClr val="000000"/>
                </a:solidFill>
                <a:effectLst>
                  <a:outerShdw blurRad="50800" dist="38100" dir="18900000" algn="bl" rotWithShape="0">
                    <a:prstClr val="black">
                      <a:alpha val="40000"/>
                    </a:prstClr>
                  </a:outerShdw>
                </a:effectLst>
              </a:rPr>
              <a:t>Evaluative praise</a:t>
            </a:r>
          </a:p>
        </p:txBody>
      </p:sp>
      <p:sp>
        <p:nvSpPr>
          <p:cNvPr id="4116" name="Rectangle 20"/>
          <p:cNvSpPr>
            <a:spLocks noChangeArrowheads="1"/>
          </p:cNvSpPr>
          <p:nvPr/>
        </p:nvSpPr>
        <p:spPr bwMode="auto">
          <a:xfrm>
            <a:off x="4038600" y="381000"/>
            <a:ext cx="47307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AU" sz="2400" b="0" dirty="0">
                <a:solidFill>
                  <a:srgbClr val="000000"/>
                </a:solidFill>
                <a:effectLst>
                  <a:outerShdw blurRad="50800" dist="38100" dir="18900000" algn="bl" rotWithShape="0">
                    <a:prstClr val="black">
                      <a:alpha val="40000"/>
                    </a:prstClr>
                  </a:outerShdw>
                </a:effectLst>
              </a:rPr>
              <a:t>Appreciative or descriptive praise</a:t>
            </a:r>
          </a:p>
        </p:txBody>
      </p:sp>
      <p:sp>
        <p:nvSpPr>
          <p:cNvPr id="4117" name="Line 21"/>
          <p:cNvSpPr>
            <a:spLocks noChangeShapeType="1"/>
          </p:cNvSpPr>
          <p:nvPr/>
        </p:nvSpPr>
        <p:spPr bwMode="auto">
          <a:xfrm>
            <a:off x="304800" y="914400"/>
            <a:ext cx="8610600" cy="0"/>
          </a:xfrm>
          <a:prstGeom prst="line">
            <a:avLst/>
          </a:prstGeom>
          <a:noFill/>
          <a:ln w="50800">
            <a:solidFill>
              <a:schemeClr val="folHlink"/>
            </a:solidFill>
            <a:round/>
            <a:headEnd/>
            <a:tailEnd/>
          </a:ln>
          <a:effectLst>
            <a:outerShdw blurRad="63500" dist="38099" dir="2700000" algn="ctr" rotWithShape="0">
              <a:schemeClr val="tx2">
                <a:alpha val="75000"/>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118" name="Line 22"/>
          <p:cNvSpPr>
            <a:spLocks noChangeShapeType="1"/>
          </p:cNvSpPr>
          <p:nvPr/>
        </p:nvSpPr>
        <p:spPr bwMode="auto">
          <a:xfrm>
            <a:off x="3657600" y="381000"/>
            <a:ext cx="0" cy="6172200"/>
          </a:xfrm>
          <a:prstGeom prst="line">
            <a:avLst/>
          </a:prstGeom>
          <a:noFill/>
          <a:ln w="50800">
            <a:solidFill>
              <a:schemeClr val="folHlink"/>
            </a:solidFill>
            <a:round/>
            <a:headEnd/>
            <a:tailEnd/>
          </a:ln>
          <a:effectLst>
            <a:outerShdw blurRad="63500" dist="38099" dir="2700000" algn="ctr" rotWithShape="0">
              <a:schemeClr val="tx1">
                <a:alpha val="75000"/>
              </a:schemeClr>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4119" name="Text Box 23"/>
          <p:cNvSpPr txBox="1">
            <a:spLocks noChangeArrowheads="1"/>
          </p:cNvSpPr>
          <p:nvPr/>
        </p:nvSpPr>
        <p:spPr bwMode="auto">
          <a:xfrm>
            <a:off x="304800" y="5410200"/>
            <a:ext cx="3200400"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sz="1200" dirty="0">
                <a:solidFill>
                  <a:srgbClr val="000000"/>
                </a:solidFill>
              </a:rPr>
              <a:t>from </a:t>
            </a:r>
          </a:p>
          <a:p>
            <a:pPr>
              <a:spcBef>
                <a:spcPct val="50000"/>
              </a:spcBef>
            </a:pPr>
            <a:r>
              <a:rPr lang="en-AU" sz="1200" b="0" dirty="0">
                <a:solidFill>
                  <a:srgbClr val="000000"/>
                </a:solidFill>
              </a:rPr>
              <a:t>Michelle </a:t>
            </a:r>
            <a:r>
              <a:rPr lang="en-AU" sz="1200" b="0" dirty="0" err="1">
                <a:solidFill>
                  <a:srgbClr val="000000"/>
                </a:solidFill>
              </a:rPr>
              <a:t>Irinyi</a:t>
            </a:r>
            <a:r>
              <a:rPr lang="en-AU" sz="1200" b="0" dirty="0">
                <a:solidFill>
                  <a:srgbClr val="000000"/>
                </a:solidFill>
              </a:rPr>
              <a:t> (2007) </a:t>
            </a:r>
            <a:r>
              <a:rPr lang="en-AU" sz="1200" b="0" i="1" dirty="0">
                <a:solidFill>
                  <a:srgbClr val="000000"/>
                </a:solidFill>
              </a:rPr>
              <a:t>Montessori Classroom – Descriptive vs. Evaluative Praise</a:t>
            </a:r>
            <a:r>
              <a:rPr lang="en-AU" sz="1200" b="0" dirty="0">
                <a:solidFill>
                  <a:srgbClr val="000000"/>
                </a:solidFill>
              </a:rPr>
              <a:t> website </a:t>
            </a:r>
            <a:r>
              <a:rPr lang="en-AU" sz="1200" b="0" dirty="0">
                <a:solidFill>
                  <a:srgbClr val="000000"/>
                </a:solidFill>
                <a:hlinkClick r:id="rId3"/>
              </a:rPr>
              <a:t>http://montessoritraining.blogspot.com/2007/06/montessori-classroom-descriptive-vs.html</a:t>
            </a:r>
            <a:endParaRPr lang="en-AU" sz="1200" b="0" dirty="0">
              <a:solidFill>
                <a:srgbClr val="0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12">
                                            <p:txEl>
                                              <p:pRg st="0" end="0"/>
                                            </p:txEl>
                                          </p:spTgt>
                                        </p:tgtEl>
                                        <p:attrNameLst>
                                          <p:attrName>style.visibility</p:attrName>
                                        </p:attrNameLst>
                                      </p:cBhvr>
                                      <p:to>
                                        <p:strVal val="visible"/>
                                      </p:to>
                                    </p:set>
                                    <p:animEffect transition="in" filter="fade">
                                      <p:cBhvr>
                                        <p:cTn id="7" dur="1000"/>
                                        <p:tgtEl>
                                          <p:spTgt spid="41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12">
                                            <p:txEl>
                                              <p:pRg st="1" end="1"/>
                                            </p:txEl>
                                          </p:spTgt>
                                        </p:tgtEl>
                                        <p:attrNameLst>
                                          <p:attrName>style.visibility</p:attrName>
                                        </p:attrNameLst>
                                      </p:cBhvr>
                                      <p:to>
                                        <p:strVal val="visible"/>
                                      </p:to>
                                    </p:set>
                                    <p:animEffect transition="in" filter="fade">
                                      <p:cBhvr>
                                        <p:cTn id="10" dur="1000"/>
                                        <p:tgtEl>
                                          <p:spTgt spid="411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12">
                                            <p:txEl>
                                              <p:pRg st="2" end="2"/>
                                            </p:txEl>
                                          </p:spTgt>
                                        </p:tgtEl>
                                        <p:attrNameLst>
                                          <p:attrName>style.visibility</p:attrName>
                                        </p:attrNameLst>
                                      </p:cBhvr>
                                      <p:to>
                                        <p:strVal val="visible"/>
                                      </p:to>
                                    </p:set>
                                    <p:animEffect transition="in" filter="fade">
                                      <p:cBhvr>
                                        <p:cTn id="13" dur="1000"/>
                                        <p:tgtEl>
                                          <p:spTgt spid="411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12">
                                            <p:txEl>
                                              <p:pRg st="3" end="3"/>
                                            </p:txEl>
                                          </p:spTgt>
                                        </p:tgtEl>
                                        <p:attrNameLst>
                                          <p:attrName>style.visibility</p:attrName>
                                        </p:attrNameLst>
                                      </p:cBhvr>
                                      <p:to>
                                        <p:strVal val="visible"/>
                                      </p:to>
                                    </p:set>
                                    <p:animEffect transition="in" filter="fade">
                                      <p:cBhvr>
                                        <p:cTn id="16" dur="1000"/>
                                        <p:tgtEl>
                                          <p:spTgt spid="411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112">
                                            <p:txEl>
                                              <p:pRg st="4" end="4"/>
                                            </p:txEl>
                                          </p:spTgt>
                                        </p:tgtEl>
                                        <p:attrNameLst>
                                          <p:attrName>style.visibility</p:attrName>
                                        </p:attrNameLst>
                                      </p:cBhvr>
                                      <p:to>
                                        <p:strVal val="visible"/>
                                      </p:to>
                                    </p:set>
                                    <p:animEffect transition="in" filter="fade">
                                      <p:cBhvr>
                                        <p:cTn id="19" dur="1000"/>
                                        <p:tgtEl>
                                          <p:spTgt spid="411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113">
                                            <p:txEl>
                                              <p:pRg st="0" end="0"/>
                                            </p:txEl>
                                          </p:spTgt>
                                        </p:tgtEl>
                                        <p:attrNameLst>
                                          <p:attrName>style.visibility</p:attrName>
                                        </p:attrNameLst>
                                      </p:cBhvr>
                                      <p:to>
                                        <p:strVal val="visible"/>
                                      </p:to>
                                    </p:set>
                                    <p:animEffect transition="in" filter="fade">
                                      <p:cBhvr>
                                        <p:cTn id="24" dur="1000"/>
                                        <p:tgtEl>
                                          <p:spTgt spid="4113">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113">
                                            <p:txEl>
                                              <p:pRg st="1" end="1"/>
                                            </p:txEl>
                                          </p:spTgt>
                                        </p:tgtEl>
                                        <p:attrNameLst>
                                          <p:attrName>style.visibility</p:attrName>
                                        </p:attrNameLst>
                                      </p:cBhvr>
                                      <p:to>
                                        <p:strVal val="visible"/>
                                      </p:to>
                                    </p:set>
                                    <p:animEffect transition="in" filter="fade">
                                      <p:cBhvr>
                                        <p:cTn id="27" dur="1000"/>
                                        <p:tgtEl>
                                          <p:spTgt spid="4113">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113">
                                            <p:txEl>
                                              <p:pRg st="2" end="2"/>
                                            </p:txEl>
                                          </p:spTgt>
                                        </p:tgtEl>
                                        <p:attrNameLst>
                                          <p:attrName>style.visibility</p:attrName>
                                        </p:attrNameLst>
                                      </p:cBhvr>
                                      <p:to>
                                        <p:strVal val="visible"/>
                                      </p:to>
                                    </p:set>
                                    <p:animEffect transition="in" filter="fade">
                                      <p:cBhvr>
                                        <p:cTn id="30" dur="1000"/>
                                        <p:tgtEl>
                                          <p:spTgt spid="4113">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113">
                                            <p:txEl>
                                              <p:pRg st="3" end="3"/>
                                            </p:txEl>
                                          </p:spTgt>
                                        </p:tgtEl>
                                        <p:attrNameLst>
                                          <p:attrName>style.visibility</p:attrName>
                                        </p:attrNameLst>
                                      </p:cBhvr>
                                      <p:to>
                                        <p:strVal val="visible"/>
                                      </p:to>
                                    </p:set>
                                    <p:animEffect transition="in" filter="fade">
                                      <p:cBhvr>
                                        <p:cTn id="33" dur="1000"/>
                                        <p:tgtEl>
                                          <p:spTgt spid="4113">
                                            <p:txEl>
                                              <p:pRg st="3" end="3"/>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113">
                                            <p:txEl>
                                              <p:pRg st="4" end="4"/>
                                            </p:txEl>
                                          </p:spTgt>
                                        </p:tgtEl>
                                        <p:attrNameLst>
                                          <p:attrName>style.visibility</p:attrName>
                                        </p:attrNameLst>
                                      </p:cBhvr>
                                      <p:to>
                                        <p:strVal val="visible"/>
                                      </p:to>
                                    </p:set>
                                    <p:animEffect transition="in" filter="fade">
                                      <p:cBhvr>
                                        <p:cTn id="36" dur="1000"/>
                                        <p:tgtEl>
                                          <p:spTgt spid="4113">
                                            <p:txEl>
                                              <p:pRg st="4" end="4"/>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113">
                                            <p:txEl>
                                              <p:pRg st="5" end="5"/>
                                            </p:txEl>
                                          </p:spTgt>
                                        </p:tgtEl>
                                        <p:attrNameLst>
                                          <p:attrName>style.visibility</p:attrName>
                                        </p:attrNameLst>
                                      </p:cBhvr>
                                      <p:to>
                                        <p:strVal val="visible"/>
                                      </p:to>
                                    </p:set>
                                    <p:animEffect transition="in" filter="fade">
                                      <p:cBhvr>
                                        <p:cTn id="39" dur="1000"/>
                                        <p:tgtEl>
                                          <p:spTgt spid="4113">
                                            <p:txEl>
                                              <p:pRg st="5" end="5"/>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113">
                                            <p:txEl>
                                              <p:pRg st="6" end="6"/>
                                            </p:txEl>
                                          </p:spTgt>
                                        </p:tgtEl>
                                        <p:attrNameLst>
                                          <p:attrName>style.visibility</p:attrName>
                                        </p:attrNameLst>
                                      </p:cBhvr>
                                      <p:to>
                                        <p:strVal val="visible"/>
                                      </p:to>
                                    </p:set>
                                    <p:animEffect transition="in" filter="fade">
                                      <p:cBhvr>
                                        <p:cTn id="42" dur="1000"/>
                                        <p:tgtEl>
                                          <p:spTgt spid="411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119"/>
                                        </p:tgtEl>
                                        <p:attrNameLst>
                                          <p:attrName>style.visibility</p:attrName>
                                        </p:attrNameLst>
                                      </p:cBhvr>
                                      <p:to>
                                        <p:strVal val="visible"/>
                                      </p:to>
                                    </p:set>
                                    <p:animEffect transition="in" filter="fade">
                                      <p:cBhvr>
                                        <p:cTn id="47" dur="1000"/>
                                        <p:tgtEl>
                                          <p:spTgt spid="4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2" grpId="0" build="p"/>
      <p:bldP spid="4113" grpId="0" build="p"/>
      <p:bldP spid="41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3131840" y="1124744"/>
            <a:ext cx="4608512" cy="1754327"/>
          </a:xfrm>
          <a:prstGeom prst="rect">
            <a:avLst/>
          </a:prstGeom>
          <a:noFill/>
          <a:ln>
            <a:noFill/>
          </a:ln>
          <a:effectLst>
            <a:innerShdw blurRad="63500" dist="50800" dir="13500000">
              <a:prstClr val="black">
                <a:alpha val="50000"/>
              </a:prst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spcAft>
                <a:spcPct val="50000"/>
              </a:spcAft>
            </a:pPr>
            <a:r>
              <a:rPr lang="en-US" sz="3600" dirty="0" smtClean="0">
                <a:solidFill>
                  <a:schemeClr val="folHlink"/>
                </a:solidFill>
                <a:effectLst>
                  <a:innerShdw blurRad="63500" dist="50800" dir="13500000">
                    <a:prstClr val="black">
                      <a:alpha val="50000"/>
                    </a:prstClr>
                  </a:innerShdw>
                </a:effectLst>
              </a:rPr>
              <a:t>TEACHER EFFECTIVENESS TRAINING</a:t>
            </a:r>
            <a:endParaRPr lang="en-US" sz="2800" b="0" dirty="0">
              <a:solidFill>
                <a:schemeClr val="bg1"/>
              </a:solidFill>
              <a:effectLst>
                <a:innerShdw blurRad="63500" dist="50800" dir="13500000">
                  <a:prstClr val="black">
                    <a:alpha val="50000"/>
                  </a:prstClr>
                </a:innerShdw>
              </a:effectLst>
            </a:endParaRPr>
          </a:p>
        </p:txBody>
      </p:sp>
      <p:sp>
        <p:nvSpPr>
          <p:cNvPr id="44035" name="Text Box 3"/>
          <p:cNvSpPr txBox="1">
            <a:spLocks noChangeArrowheads="1"/>
          </p:cNvSpPr>
          <p:nvPr/>
        </p:nvSpPr>
        <p:spPr bwMode="auto">
          <a:xfrm>
            <a:off x="539552" y="3717032"/>
            <a:ext cx="403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000" b="0" i="1" dirty="0">
                <a:solidFill>
                  <a:srgbClr val="000000"/>
                </a:solidFill>
              </a:rPr>
              <a:t>Use power, lose influence</a:t>
            </a:r>
            <a:endParaRPr lang="en-US" sz="2000" b="0" dirty="0">
              <a:solidFill>
                <a:srgbClr val="000000"/>
              </a:solidFill>
            </a:endParaRPr>
          </a:p>
        </p:txBody>
      </p:sp>
      <p:sp>
        <p:nvSpPr>
          <p:cNvPr id="44036" name="Text Box 4"/>
          <p:cNvSpPr txBox="1">
            <a:spLocks noChangeArrowheads="1"/>
          </p:cNvSpPr>
          <p:nvPr/>
        </p:nvSpPr>
        <p:spPr bwMode="auto">
          <a:xfrm>
            <a:off x="1979712" y="4797152"/>
            <a:ext cx="6400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000" b="0" i="1" dirty="0">
                <a:solidFill>
                  <a:srgbClr val="000000"/>
                </a:solidFill>
              </a:rPr>
              <a:t>More crimes have been committed against humanity in the name of obedience than in the name of rebellion</a:t>
            </a:r>
            <a:endParaRPr lang="en-US" sz="2000" b="0" dirty="0">
              <a:solidFill>
                <a:srgbClr val="000000"/>
              </a:solidFill>
            </a:endParaRPr>
          </a:p>
        </p:txBody>
      </p:sp>
      <p:pic>
        <p:nvPicPr>
          <p:cNvPr id="44040" name="Picture 8" descr="gordan"/>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762000" y="609600"/>
            <a:ext cx="1562100" cy="2209800"/>
          </a:xfrm>
          <a:prstGeom prst="rect">
            <a:avLst/>
          </a:prstGeom>
          <a:noFill/>
          <a:extLst>
            <a:ext uri="{909E8E84-426E-40dd-AFC4-6F175D3DCCD1}">
              <a14:hiddenFill xmlns:a14="http://schemas.microsoft.com/office/drawing/2010/main">
                <a:solidFill>
                  <a:srgbClr val="FFFFFF">
                    <a:alpha val="50000"/>
                  </a:srgbClr>
                </a:solidFill>
              </a14:hiddenFill>
            </a:ext>
          </a:extLst>
        </p:spPr>
      </p:pic>
      <p:sp>
        <p:nvSpPr>
          <p:cNvPr id="44041" name="Text Box 9"/>
          <p:cNvSpPr txBox="1">
            <a:spLocks noChangeArrowheads="1"/>
          </p:cNvSpPr>
          <p:nvPr/>
        </p:nvSpPr>
        <p:spPr bwMode="auto">
          <a:xfrm>
            <a:off x="5687144" y="54868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dirty="0">
                <a:solidFill>
                  <a:srgbClr val="000000"/>
                </a:solidFill>
              </a:rPr>
              <a:t>(1918 - 2002)</a:t>
            </a:r>
          </a:p>
        </p:txBody>
      </p:sp>
      <p:sp>
        <p:nvSpPr>
          <p:cNvPr id="2" name="TextBox 1"/>
          <p:cNvSpPr txBox="1"/>
          <p:nvPr/>
        </p:nvSpPr>
        <p:spPr>
          <a:xfrm>
            <a:off x="2339752" y="404664"/>
            <a:ext cx="3384376" cy="584776"/>
          </a:xfrm>
          <a:prstGeom prst="rect">
            <a:avLst/>
          </a:prstGeom>
          <a:noFill/>
        </p:spPr>
        <p:txBody>
          <a:bodyPr wrap="square" rtlCol="0">
            <a:spAutoFit/>
          </a:bodyPr>
          <a:lstStyle/>
          <a:p>
            <a:r>
              <a:rPr lang="en-US" sz="3200" dirty="0" smtClean="0"/>
              <a:t>Thomas Gordon</a:t>
            </a:r>
            <a:endParaRPr lang="en-US" sz="3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fade">
                                      <p:cBhvr>
                                        <p:cTn id="7" dur="1000"/>
                                        <p:tgtEl>
                                          <p:spTgt spid="440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6"/>
                                        </p:tgtEl>
                                        <p:attrNameLst>
                                          <p:attrName>style.visibility</p:attrName>
                                        </p:attrNameLst>
                                      </p:cBhvr>
                                      <p:to>
                                        <p:strVal val="visible"/>
                                      </p:to>
                                    </p:set>
                                    <p:animEffect transition="in" filter="fade">
                                      <p:cBhvr>
                                        <p:cTn id="12" dur="10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P spid="440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6063" y="319828"/>
            <a:ext cx="990600" cy="84296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6" name="Text Box 2"/>
          <p:cNvSpPr txBox="1">
            <a:spLocks noChangeArrowheads="1"/>
          </p:cNvSpPr>
          <p:nvPr/>
        </p:nvSpPr>
        <p:spPr bwMode="auto">
          <a:xfrm>
            <a:off x="914400" y="188640"/>
            <a:ext cx="670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2800" dirty="0">
                <a:solidFill>
                  <a:schemeClr val="tx1">
                    <a:lumMod val="75000"/>
                    <a:lumOff val="25000"/>
                  </a:schemeClr>
                </a:solidFill>
                <a:effectLst>
                  <a:outerShdw blurRad="50800" dist="38100" dir="18900000" algn="bl" rotWithShape="0">
                    <a:prstClr val="black">
                      <a:alpha val="40000"/>
                    </a:prstClr>
                  </a:outerShdw>
                </a:effectLst>
              </a:rPr>
              <a:t>ROADBLOCKS TO COMMUNICATI   N</a:t>
            </a:r>
          </a:p>
        </p:txBody>
      </p:sp>
      <p:sp>
        <p:nvSpPr>
          <p:cNvPr id="11267" name="Text Box 3"/>
          <p:cNvSpPr txBox="1">
            <a:spLocks noChangeArrowheads="1"/>
          </p:cNvSpPr>
          <p:nvPr/>
        </p:nvSpPr>
        <p:spPr bwMode="auto">
          <a:xfrm>
            <a:off x="4724400" y="6858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0">
                <a:solidFill>
                  <a:srgbClr val="000000"/>
                </a:solidFill>
                <a:effectLst>
                  <a:outerShdw blurRad="50800" dist="38100" dir="18900000" algn="bl" rotWithShape="0">
                    <a:prstClr val="black">
                      <a:alpha val="40000"/>
                    </a:prstClr>
                  </a:outerShdw>
                </a:effectLst>
              </a:rPr>
              <a:t>Thomas Gordon</a:t>
            </a:r>
          </a:p>
        </p:txBody>
      </p:sp>
      <p:sp>
        <p:nvSpPr>
          <p:cNvPr id="11273" name="Rectangle 9"/>
          <p:cNvSpPr>
            <a:spLocks noChangeArrowheads="1"/>
          </p:cNvSpPr>
          <p:nvPr/>
        </p:nvSpPr>
        <p:spPr bwMode="auto">
          <a:xfrm>
            <a:off x="457200" y="1371600"/>
            <a:ext cx="729811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dirty="0">
                <a:solidFill>
                  <a:srgbClr val="000000"/>
                </a:solidFill>
              </a:rPr>
              <a:t>Some typical responses that communicate </a:t>
            </a:r>
            <a:r>
              <a:rPr lang="en-US" sz="2000" dirty="0">
                <a:solidFill>
                  <a:srgbClr val="000000"/>
                </a:solidFill>
              </a:rPr>
              <a:t>unacceptance</a:t>
            </a:r>
            <a:r>
              <a:rPr lang="en-US" sz="2000" b="0" dirty="0">
                <a:solidFill>
                  <a:srgbClr val="000000"/>
                </a:solidFill>
              </a:rPr>
              <a:t> are:</a:t>
            </a:r>
            <a:endParaRPr lang="en-US" sz="2000" dirty="0">
              <a:solidFill>
                <a:srgbClr val="000000"/>
              </a:solidFill>
            </a:endParaRPr>
          </a:p>
        </p:txBody>
      </p:sp>
      <p:sp>
        <p:nvSpPr>
          <p:cNvPr id="11274" name="Rectangle 10"/>
          <p:cNvSpPr>
            <a:spLocks noChangeArrowheads="1"/>
          </p:cNvSpPr>
          <p:nvPr/>
        </p:nvSpPr>
        <p:spPr bwMode="auto">
          <a:xfrm>
            <a:off x="533400" y="1905000"/>
            <a:ext cx="64572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AU" sz="2000" b="0" dirty="0">
                <a:solidFill>
                  <a:srgbClr val="000000"/>
                </a:solidFill>
              </a:rPr>
              <a:t>1. Ordering, commanding, directing.</a:t>
            </a:r>
          </a:p>
          <a:p>
            <a:pPr lvl="2"/>
            <a:r>
              <a:rPr lang="en-AU" sz="2000" b="0" i="1" dirty="0">
                <a:solidFill>
                  <a:srgbClr val="000000"/>
                </a:solidFill>
              </a:rPr>
              <a:t>Example: "Stop whining and get back to work."</a:t>
            </a:r>
            <a:endParaRPr lang="en-US" sz="2000" b="0" i="1" dirty="0">
              <a:solidFill>
                <a:srgbClr val="000000"/>
              </a:solidFill>
            </a:endParaRPr>
          </a:p>
        </p:txBody>
      </p:sp>
      <p:sp>
        <p:nvSpPr>
          <p:cNvPr id="11275" name="Rectangle 11"/>
          <p:cNvSpPr>
            <a:spLocks noChangeArrowheads="1"/>
          </p:cNvSpPr>
          <p:nvPr/>
        </p:nvSpPr>
        <p:spPr bwMode="auto">
          <a:xfrm>
            <a:off x="533400" y="2667000"/>
            <a:ext cx="7924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AU" sz="2000" b="0" dirty="0">
                <a:solidFill>
                  <a:srgbClr val="000000"/>
                </a:solidFill>
              </a:rPr>
              <a:t>2. Warning, threatening.</a:t>
            </a:r>
          </a:p>
          <a:p>
            <a:pPr lvl="2"/>
            <a:r>
              <a:rPr lang="en-AU" sz="2000" b="0" i="1" dirty="0">
                <a:solidFill>
                  <a:srgbClr val="000000"/>
                </a:solidFill>
              </a:rPr>
              <a:t>Example: "You had better get your act together if you expect to pass my class."</a:t>
            </a:r>
            <a:endParaRPr lang="en-US" b="0" i="1" dirty="0">
              <a:solidFill>
                <a:srgbClr val="000000"/>
              </a:solidFill>
            </a:endParaRPr>
          </a:p>
        </p:txBody>
      </p:sp>
      <p:sp>
        <p:nvSpPr>
          <p:cNvPr id="11276" name="Rectangle 12"/>
          <p:cNvSpPr>
            <a:spLocks noChangeArrowheads="1"/>
          </p:cNvSpPr>
          <p:nvPr/>
        </p:nvSpPr>
        <p:spPr bwMode="auto">
          <a:xfrm>
            <a:off x="533400" y="3657600"/>
            <a:ext cx="7391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AU" sz="2000" b="0" dirty="0">
                <a:solidFill>
                  <a:srgbClr val="000000"/>
                </a:solidFill>
              </a:rPr>
              <a:t>3. </a:t>
            </a:r>
            <a:r>
              <a:rPr lang="en-AU" sz="2000" b="0" dirty="0" smtClean="0">
                <a:solidFill>
                  <a:srgbClr val="000000"/>
                </a:solidFill>
              </a:rPr>
              <a:t>Moralising</a:t>
            </a:r>
            <a:r>
              <a:rPr lang="en-AU" sz="2000" b="0" dirty="0">
                <a:solidFill>
                  <a:srgbClr val="000000"/>
                </a:solidFill>
              </a:rPr>
              <a:t>, preaching, giving "shoulds" and "oughts".</a:t>
            </a:r>
          </a:p>
          <a:p>
            <a:pPr lvl="2"/>
            <a:r>
              <a:rPr lang="en-AU" sz="2000" b="0" i="1" dirty="0">
                <a:solidFill>
                  <a:srgbClr val="000000"/>
                </a:solidFill>
              </a:rPr>
              <a:t>Example: "You should leave your personal problems out of the classroom."</a:t>
            </a:r>
            <a:endParaRPr lang="en-US" sz="2000" b="0" i="1" dirty="0">
              <a:solidFill>
                <a:srgbClr val="000000"/>
              </a:solidFill>
            </a:endParaRPr>
          </a:p>
        </p:txBody>
      </p:sp>
      <p:sp>
        <p:nvSpPr>
          <p:cNvPr id="11277" name="Rectangle 13"/>
          <p:cNvSpPr>
            <a:spLocks noChangeArrowheads="1"/>
          </p:cNvSpPr>
          <p:nvPr/>
        </p:nvSpPr>
        <p:spPr bwMode="auto">
          <a:xfrm>
            <a:off x="533400" y="4708525"/>
            <a:ext cx="7924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AU" sz="2000" b="0" dirty="0">
                <a:solidFill>
                  <a:srgbClr val="000000"/>
                </a:solidFill>
              </a:rPr>
              <a:t>4. Advising, offering solutions or suggestions.</a:t>
            </a:r>
          </a:p>
          <a:p>
            <a:pPr lvl="2"/>
            <a:r>
              <a:rPr lang="en-AU" sz="2000" b="0" i="1" dirty="0">
                <a:solidFill>
                  <a:srgbClr val="000000"/>
                </a:solidFill>
              </a:rPr>
              <a:t>Example: "I think you need to get a daily planner so you can </a:t>
            </a:r>
            <a:r>
              <a:rPr lang="en-AU" sz="2000" b="0" i="1" dirty="0" smtClean="0">
                <a:solidFill>
                  <a:srgbClr val="000000"/>
                </a:solidFill>
              </a:rPr>
              <a:t>organise </a:t>
            </a:r>
            <a:r>
              <a:rPr lang="en-AU" sz="2000" b="0" i="1" dirty="0">
                <a:solidFill>
                  <a:srgbClr val="000000"/>
                </a:solidFill>
              </a:rPr>
              <a:t>your time better to get your homework finished."</a:t>
            </a:r>
            <a:endParaRPr lang="en-US" sz="2000" b="0" i="1" dirty="0">
              <a:solidFill>
                <a:srgbClr val="000000"/>
              </a:solidFill>
            </a:endParaRPr>
          </a:p>
        </p:txBody>
      </p:sp>
      <p:sp>
        <p:nvSpPr>
          <p:cNvPr id="11278" name="Rectangle 14"/>
          <p:cNvSpPr>
            <a:spLocks noChangeArrowheads="1"/>
          </p:cNvSpPr>
          <p:nvPr/>
        </p:nvSpPr>
        <p:spPr bwMode="auto">
          <a:xfrm>
            <a:off x="533400" y="5715000"/>
            <a:ext cx="75755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AU" sz="2000" b="0" dirty="0">
                <a:solidFill>
                  <a:srgbClr val="000000"/>
                </a:solidFill>
              </a:rPr>
              <a:t>5. Teaching, lecturing, giving logical arguments.</a:t>
            </a:r>
          </a:p>
          <a:p>
            <a:pPr lvl="2"/>
            <a:r>
              <a:rPr lang="en-AU" sz="2000" b="0" i="1" dirty="0">
                <a:solidFill>
                  <a:srgbClr val="000000"/>
                </a:solidFill>
              </a:rPr>
              <a:t>Example: "You better remember you only have four days to complete that project."</a:t>
            </a:r>
            <a:endParaRPr lang="en-US" sz="2000" b="0" i="1" dirty="0">
              <a:solidFill>
                <a:srgbClr val="0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74"/>
                                        </p:tgtEl>
                                        <p:attrNameLst>
                                          <p:attrName>style.visibility</p:attrName>
                                        </p:attrNameLst>
                                      </p:cBhvr>
                                      <p:to>
                                        <p:strVal val="visible"/>
                                      </p:to>
                                    </p:set>
                                    <p:animEffect transition="in" filter="fade">
                                      <p:cBhvr>
                                        <p:cTn id="7" dur="500"/>
                                        <p:tgtEl>
                                          <p:spTgt spid="112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75"/>
                                        </p:tgtEl>
                                        <p:attrNameLst>
                                          <p:attrName>style.visibility</p:attrName>
                                        </p:attrNameLst>
                                      </p:cBhvr>
                                      <p:to>
                                        <p:strVal val="visible"/>
                                      </p:to>
                                    </p:set>
                                    <p:animEffect transition="in" filter="fade">
                                      <p:cBhvr>
                                        <p:cTn id="12" dur="500"/>
                                        <p:tgtEl>
                                          <p:spTgt spid="112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76"/>
                                        </p:tgtEl>
                                        <p:attrNameLst>
                                          <p:attrName>style.visibility</p:attrName>
                                        </p:attrNameLst>
                                      </p:cBhvr>
                                      <p:to>
                                        <p:strVal val="visible"/>
                                      </p:to>
                                    </p:set>
                                    <p:animEffect transition="in" filter="fade">
                                      <p:cBhvr>
                                        <p:cTn id="17" dur="500"/>
                                        <p:tgtEl>
                                          <p:spTgt spid="112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277"/>
                                        </p:tgtEl>
                                        <p:attrNameLst>
                                          <p:attrName>style.visibility</p:attrName>
                                        </p:attrNameLst>
                                      </p:cBhvr>
                                      <p:to>
                                        <p:strVal val="visible"/>
                                      </p:to>
                                    </p:set>
                                    <p:animEffect transition="in" filter="fade">
                                      <p:cBhvr>
                                        <p:cTn id="22" dur="500"/>
                                        <p:tgtEl>
                                          <p:spTgt spid="112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278"/>
                                        </p:tgtEl>
                                        <p:attrNameLst>
                                          <p:attrName>style.visibility</p:attrName>
                                        </p:attrNameLst>
                                      </p:cBhvr>
                                      <p:to>
                                        <p:strVal val="visible"/>
                                      </p:to>
                                    </p:set>
                                    <p:animEffect transition="in" filter="fade">
                                      <p:cBhvr>
                                        <p:cTn id="27" dur="500"/>
                                        <p:tgtEl>
                                          <p:spTgt spid="11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4" grpId="0"/>
      <p:bldP spid="11275" grpId="0"/>
      <p:bldP spid="11276" grpId="0"/>
      <p:bldP spid="11277" grpId="0"/>
      <p:bldP spid="1127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99CC"/>
        </a:solidFill>
        <a:effectLst/>
      </p:bgPr>
    </p:bg>
    <p:spTree>
      <p:nvGrpSpPr>
        <p:cNvPr id="1" name=""/>
        <p:cNvGrpSpPr/>
        <p:nvPr/>
      </p:nvGrpSpPr>
      <p:grpSpPr>
        <a:xfrm>
          <a:off x="0" y="0"/>
          <a:ext cx="0" cy="0"/>
          <a:chOff x="0" y="0"/>
          <a:chExt cx="0" cy="0"/>
        </a:xfrm>
      </p:grpSpPr>
      <p:sp>
        <p:nvSpPr>
          <p:cNvPr id="2061" name="Text Box 13"/>
          <p:cNvSpPr txBox="1">
            <a:spLocks noChangeArrowheads="1"/>
          </p:cNvSpPr>
          <p:nvPr/>
        </p:nvSpPr>
        <p:spPr bwMode="auto">
          <a:xfrm>
            <a:off x="3059113" y="1916113"/>
            <a:ext cx="2881312" cy="707886"/>
          </a:xfrm>
          <a:prstGeom prst="rect">
            <a:avLst/>
          </a:prstGeom>
          <a:noFill/>
          <a:ln>
            <a:noFill/>
          </a:ln>
          <a:effectLst/>
          <a:extLst/>
        </p:spPr>
        <p:txBody>
          <a:bodyPr>
            <a:spAutoFit/>
          </a:bodyPr>
          <a:lstStyle/>
          <a:p>
            <a:pPr algn="ctr" fontAlgn="auto">
              <a:spcBef>
                <a:spcPct val="50000"/>
              </a:spcBef>
              <a:spcAft>
                <a:spcPts val="0"/>
              </a:spcAft>
              <a:defRPr/>
            </a:pPr>
            <a:r>
              <a:rPr lang="en-AU" sz="4000" dirty="0">
                <a:ln>
                  <a:solidFill>
                    <a:schemeClr val="bg1"/>
                  </a:solidFill>
                </a:ln>
                <a:solidFill>
                  <a:schemeClr val="bg1">
                    <a:lumMod val="75000"/>
                  </a:schemeClr>
                </a:solidFill>
                <a:effectLst>
                  <a:innerShdw blurRad="63500" dist="50800" dir="13500000">
                    <a:prstClr val="black">
                      <a:alpha val="50000"/>
                    </a:prstClr>
                  </a:innerShdw>
                </a:effectLst>
                <a:latin typeface="Arial"/>
                <a:ea typeface="+mn-ea"/>
                <a:cs typeface="Arial"/>
              </a:rPr>
              <a:t>This week</a:t>
            </a:r>
          </a:p>
        </p:txBody>
      </p:sp>
      <p:sp>
        <p:nvSpPr>
          <p:cNvPr id="2" name="TextBox 1"/>
          <p:cNvSpPr txBox="1">
            <a:spLocks noChangeArrowheads="1"/>
          </p:cNvSpPr>
          <p:nvPr/>
        </p:nvSpPr>
        <p:spPr bwMode="auto">
          <a:xfrm>
            <a:off x="2339752" y="2708920"/>
            <a:ext cx="5774357" cy="24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120000"/>
              </a:lnSpc>
              <a:spcBef>
                <a:spcPct val="50000"/>
              </a:spcBef>
            </a:pPr>
            <a:r>
              <a:rPr lang="en-AU" dirty="0" smtClean="0">
                <a:solidFill>
                  <a:schemeClr val="bg1"/>
                </a:solidFill>
                <a:latin typeface="Arial" charset="0"/>
              </a:rPr>
              <a:t>Humanist approaches:</a:t>
            </a:r>
          </a:p>
          <a:p>
            <a:pPr lvl="2" eaLnBrk="1" hangingPunct="1">
              <a:lnSpc>
                <a:spcPct val="120000"/>
              </a:lnSpc>
              <a:spcBef>
                <a:spcPct val="50000"/>
              </a:spcBef>
            </a:pPr>
            <a:r>
              <a:rPr lang="en-AU" dirty="0" smtClean="0">
                <a:solidFill>
                  <a:schemeClr val="bg1"/>
                </a:solidFill>
                <a:latin typeface="Arial" charset="0"/>
              </a:rPr>
              <a:t>Carl Rogers</a:t>
            </a:r>
          </a:p>
          <a:p>
            <a:pPr lvl="2" eaLnBrk="1" hangingPunct="1">
              <a:lnSpc>
                <a:spcPct val="120000"/>
              </a:lnSpc>
              <a:spcBef>
                <a:spcPct val="50000"/>
              </a:spcBef>
            </a:pPr>
            <a:r>
              <a:rPr lang="en-AU" dirty="0" smtClean="0">
                <a:solidFill>
                  <a:schemeClr val="bg1"/>
                </a:solidFill>
                <a:latin typeface="Arial" charset="0"/>
              </a:rPr>
              <a:t>Haim Ginott</a:t>
            </a:r>
          </a:p>
          <a:p>
            <a:pPr lvl="2" eaLnBrk="1" hangingPunct="1">
              <a:lnSpc>
                <a:spcPct val="120000"/>
              </a:lnSpc>
              <a:spcBef>
                <a:spcPct val="50000"/>
              </a:spcBef>
            </a:pPr>
            <a:r>
              <a:rPr lang="en-AU" dirty="0" smtClean="0">
                <a:solidFill>
                  <a:schemeClr val="bg1"/>
                </a:solidFill>
                <a:latin typeface="Arial" charset="0"/>
              </a:rPr>
              <a:t>Thomas Gordon</a:t>
            </a:r>
            <a:endParaRPr lang="en-US" dirty="0">
              <a:solidFill>
                <a:schemeClr val="bg1"/>
              </a:solidFill>
              <a:latin typeface="Arial" charset="0"/>
            </a:endParaRPr>
          </a:p>
        </p:txBody>
      </p:sp>
      <p:pic>
        <p:nvPicPr>
          <p:cNvPr id="7" name="Picture 6" descr="GDE_2013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0" y="6615"/>
            <a:ext cx="9144000" cy="1215120"/>
          </a:xfrm>
          <a:prstGeom prst="rect">
            <a:avLst/>
          </a:prstGeom>
        </p:spPr>
      </p:pic>
    </p:spTree>
    <p:extLst>
      <p:ext uri="{BB962C8B-B14F-4D97-AF65-F5344CB8AC3E}">
        <p14:creationId xmlns:p14="http://schemas.microsoft.com/office/powerpoint/2010/main" val="19856459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ChangeArrowheads="1"/>
          </p:cNvSpPr>
          <p:nvPr/>
        </p:nvSpPr>
        <p:spPr bwMode="auto">
          <a:xfrm>
            <a:off x="533400" y="1431925"/>
            <a:ext cx="7391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AU" sz="2000" b="0" dirty="0">
                <a:solidFill>
                  <a:schemeClr val="tx2"/>
                </a:solidFill>
              </a:rPr>
              <a:t>These next responses tend to communicate</a:t>
            </a:r>
            <a:r>
              <a:rPr lang="en-AU" sz="2000" dirty="0">
                <a:solidFill>
                  <a:schemeClr val="tx2"/>
                </a:solidFill>
              </a:rPr>
              <a:t> inadequacies </a:t>
            </a:r>
            <a:r>
              <a:rPr lang="en-AU" sz="2000" b="0" dirty="0">
                <a:solidFill>
                  <a:schemeClr val="tx2"/>
                </a:solidFill>
              </a:rPr>
              <a:t>and </a:t>
            </a:r>
            <a:r>
              <a:rPr lang="en-AU" sz="2000" dirty="0">
                <a:solidFill>
                  <a:schemeClr val="tx2"/>
                </a:solidFill>
              </a:rPr>
              <a:t>faults</a:t>
            </a:r>
            <a:r>
              <a:rPr lang="en-AU" sz="2000" b="0" dirty="0">
                <a:solidFill>
                  <a:schemeClr val="tx2"/>
                </a:solidFill>
              </a:rPr>
              <a:t>: </a:t>
            </a:r>
          </a:p>
          <a:p>
            <a:endParaRPr lang="en-US" sz="2000" b="0" dirty="0">
              <a:solidFill>
                <a:srgbClr val="404040"/>
              </a:solidFill>
            </a:endParaRPr>
          </a:p>
        </p:txBody>
      </p:sp>
      <p:sp>
        <p:nvSpPr>
          <p:cNvPr id="27654" name="Rectangle 6"/>
          <p:cNvSpPr>
            <a:spLocks noChangeArrowheads="1"/>
          </p:cNvSpPr>
          <p:nvPr/>
        </p:nvSpPr>
        <p:spPr bwMode="auto">
          <a:xfrm>
            <a:off x="533400" y="2422525"/>
            <a:ext cx="7239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AU" sz="2000" b="0" dirty="0">
                <a:solidFill>
                  <a:schemeClr val="tx2"/>
                </a:solidFill>
              </a:rPr>
              <a:t>6. Judging, </a:t>
            </a:r>
            <a:r>
              <a:rPr lang="en-AU" sz="2000" b="0" dirty="0" smtClean="0">
                <a:solidFill>
                  <a:schemeClr val="tx2"/>
                </a:solidFill>
              </a:rPr>
              <a:t>criticising</a:t>
            </a:r>
            <a:r>
              <a:rPr lang="en-AU" sz="2000" b="0" dirty="0">
                <a:solidFill>
                  <a:schemeClr val="tx2"/>
                </a:solidFill>
              </a:rPr>
              <a:t>, disagreeing, blaming.</a:t>
            </a:r>
          </a:p>
          <a:p>
            <a:pPr lvl="2"/>
            <a:r>
              <a:rPr lang="en-AU" sz="2000" b="0" i="1" dirty="0">
                <a:solidFill>
                  <a:schemeClr val="tx2"/>
                </a:solidFill>
              </a:rPr>
              <a:t>Example: "You are such a lazy kid. You never do what you say you will." </a:t>
            </a:r>
            <a:endParaRPr lang="en-US" sz="2000" b="0" i="1" dirty="0">
              <a:solidFill>
                <a:schemeClr val="tx2"/>
              </a:solidFill>
            </a:endParaRPr>
          </a:p>
        </p:txBody>
      </p:sp>
      <p:sp>
        <p:nvSpPr>
          <p:cNvPr id="27655" name="Rectangle 7"/>
          <p:cNvSpPr>
            <a:spLocks noChangeArrowheads="1"/>
          </p:cNvSpPr>
          <p:nvPr/>
        </p:nvSpPr>
        <p:spPr bwMode="auto">
          <a:xfrm>
            <a:off x="533400" y="3733800"/>
            <a:ext cx="7315200" cy="97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AU" sz="2000" b="0" dirty="0"/>
              <a:t>7. Name-calling, stereotyping, </a:t>
            </a:r>
            <a:r>
              <a:rPr lang="en-AU" sz="2000" b="0" dirty="0" smtClean="0"/>
              <a:t>labelling</a:t>
            </a:r>
            <a:r>
              <a:rPr lang="en-AU" sz="2000" b="0" dirty="0"/>
              <a:t>.</a:t>
            </a:r>
          </a:p>
          <a:p>
            <a:pPr lvl="2"/>
            <a:r>
              <a:rPr lang="en-AU" sz="2000" b="0" i="1" dirty="0"/>
              <a:t>Example: "Act your age. You are not a kindergartner." </a:t>
            </a:r>
          </a:p>
          <a:p>
            <a:endParaRPr lang="en-US" b="0" dirty="0"/>
          </a:p>
        </p:txBody>
      </p:sp>
      <p:sp>
        <p:nvSpPr>
          <p:cNvPr id="27656" name="Rectangle 8"/>
          <p:cNvSpPr>
            <a:spLocks noChangeArrowheads="1"/>
          </p:cNvSpPr>
          <p:nvPr/>
        </p:nvSpPr>
        <p:spPr bwMode="auto">
          <a:xfrm>
            <a:off x="533400" y="4860925"/>
            <a:ext cx="7772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957263" indent="-957263"/>
            <a:r>
              <a:rPr lang="en-AU" sz="2000" b="0" dirty="0">
                <a:solidFill>
                  <a:schemeClr val="tx2"/>
                </a:solidFill>
              </a:rPr>
              <a:t>8. Interpreting, </a:t>
            </a:r>
            <a:r>
              <a:rPr lang="en-AU" sz="2000" b="0" dirty="0" smtClean="0">
                <a:solidFill>
                  <a:schemeClr val="tx2"/>
                </a:solidFill>
              </a:rPr>
              <a:t>analysing</a:t>
            </a:r>
            <a:r>
              <a:rPr lang="en-AU" sz="2000" b="0" dirty="0">
                <a:solidFill>
                  <a:schemeClr val="tx2"/>
                </a:solidFill>
              </a:rPr>
              <a:t>, diagnosing.</a:t>
            </a:r>
          </a:p>
          <a:p>
            <a:pPr marL="957263" indent="-957263"/>
            <a:r>
              <a:rPr lang="en-AU" sz="2000" b="0" dirty="0">
                <a:solidFill>
                  <a:schemeClr val="tx2"/>
                </a:solidFill>
              </a:rPr>
              <a:t>	</a:t>
            </a:r>
            <a:r>
              <a:rPr lang="en-AU" sz="2000" b="0" i="1" dirty="0">
                <a:solidFill>
                  <a:schemeClr val="tx2"/>
                </a:solidFill>
              </a:rPr>
              <a:t>Example: "You are avoiding facing this assignment because you missed the directions due to talking."</a:t>
            </a:r>
            <a:r>
              <a:rPr lang="en-AU" b="0" i="1" dirty="0">
                <a:solidFill>
                  <a:schemeClr val="tx2"/>
                </a:solidFill>
                <a:latin typeface="Times New Roman" charset="0"/>
              </a:rPr>
              <a:t> </a:t>
            </a:r>
            <a:endParaRPr lang="en-US" b="0" i="1" dirty="0">
              <a:solidFill>
                <a:schemeClr val="tx2"/>
              </a:solidFill>
              <a:latin typeface="Times New Roman" charset="0"/>
            </a:endParaRPr>
          </a:p>
        </p:txBody>
      </p:sp>
      <p:pic>
        <p:nvPicPr>
          <p:cNvPr id="2765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6063" y="333375"/>
            <a:ext cx="990600" cy="84296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60" name="Text Box 12"/>
          <p:cNvSpPr txBox="1">
            <a:spLocks noChangeArrowheads="1"/>
          </p:cNvSpPr>
          <p:nvPr/>
        </p:nvSpPr>
        <p:spPr bwMode="auto">
          <a:xfrm>
            <a:off x="914400" y="228600"/>
            <a:ext cx="6705600" cy="5191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en-US" sz="2800" b="0" dirty="0">
                <a:solidFill>
                  <a:srgbClr val="000000"/>
                </a:solidFill>
              </a:rPr>
              <a:t>ROADBLOCKS TO COMMUNICATI   N</a:t>
            </a:r>
          </a:p>
        </p:txBody>
      </p:sp>
      <p:sp>
        <p:nvSpPr>
          <p:cNvPr id="27661" name="Text Box 13"/>
          <p:cNvSpPr txBox="1">
            <a:spLocks noChangeArrowheads="1"/>
          </p:cNvSpPr>
          <p:nvPr/>
        </p:nvSpPr>
        <p:spPr bwMode="auto">
          <a:xfrm>
            <a:off x="4724400" y="685800"/>
            <a:ext cx="1981200" cy="3667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b="0" dirty="0">
                <a:solidFill>
                  <a:srgbClr val="000000"/>
                </a:solidFill>
              </a:rPr>
              <a:t>Thomas Gordon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54"/>
                                        </p:tgtEl>
                                        <p:attrNameLst>
                                          <p:attrName>style.visibility</p:attrName>
                                        </p:attrNameLst>
                                      </p:cBhvr>
                                      <p:to>
                                        <p:strVal val="visible"/>
                                      </p:to>
                                    </p:set>
                                    <p:animEffect transition="in" filter="fade">
                                      <p:cBhvr>
                                        <p:cTn id="7" dur="500"/>
                                        <p:tgtEl>
                                          <p:spTgt spid="276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655"/>
                                        </p:tgtEl>
                                        <p:attrNameLst>
                                          <p:attrName>style.visibility</p:attrName>
                                        </p:attrNameLst>
                                      </p:cBhvr>
                                      <p:to>
                                        <p:strVal val="visible"/>
                                      </p:to>
                                    </p:set>
                                    <p:animEffect transition="in" filter="fade">
                                      <p:cBhvr>
                                        <p:cTn id="12" dur="500"/>
                                        <p:tgtEl>
                                          <p:spTgt spid="276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656"/>
                                        </p:tgtEl>
                                        <p:attrNameLst>
                                          <p:attrName>style.visibility</p:attrName>
                                        </p:attrNameLst>
                                      </p:cBhvr>
                                      <p:to>
                                        <p:strVal val="visible"/>
                                      </p:to>
                                    </p:set>
                                    <p:animEffect transition="in" filter="fade">
                                      <p:cBhvr>
                                        <p:cTn id="17" dur="5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p:bldP spid="27655" grpId="0"/>
      <p:bldP spid="2765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5"/>
          <p:cNvSpPr>
            <a:spLocks noChangeArrowheads="1"/>
          </p:cNvSpPr>
          <p:nvPr/>
        </p:nvSpPr>
        <p:spPr bwMode="auto">
          <a:xfrm>
            <a:off x="533400" y="1751013"/>
            <a:ext cx="7391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AU" sz="2000" b="0" dirty="0">
                <a:solidFill>
                  <a:srgbClr val="000000"/>
                </a:solidFill>
              </a:rPr>
              <a:t>Other messages try to make the student </a:t>
            </a:r>
            <a:r>
              <a:rPr lang="en-AU" sz="2000" dirty="0">
                <a:solidFill>
                  <a:srgbClr val="000000"/>
                </a:solidFill>
              </a:rPr>
              <a:t>feel better </a:t>
            </a:r>
            <a:r>
              <a:rPr lang="en-AU" sz="2000" b="0" dirty="0">
                <a:solidFill>
                  <a:srgbClr val="000000"/>
                </a:solidFill>
              </a:rPr>
              <a:t>or </a:t>
            </a:r>
            <a:r>
              <a:rPr lang="en-AU" sz="2000" dirty="0">
                <a:solidFill>
                  <a:srgbClr val="000000"/>
                </a:solidFill>
              </a:rPr>
              <a:t>deny there is a problem</a:t>
            </a:r>
            <a:r>
              <a:rPr lang="en-AU" sz="2000" b="0" dirty="0">
                <a:solidFill>
                  <a:srgbClr val="000000"/>
                </a:solidFill>
              </a:rPr>
              <a:t>: </a:t>
            </a:r>
          </a:p>
        </p:txBody>
      </p:sp>
      <p:sp>
        <p:nvSpPr>
          <p:cNvPr id="29702" name="Rectangle 6"/>
          <p:cNvSpPr>
            <a:spLocks noChangeArrowheads="1"/>
          </p:cNvSpPr>
          <p:nvPr/>
        </p:nvSpPr>
        <p:spPr bwMode="auto">
          <a:xfrm>
            <a:off x="533400" y="2741613"/>
            <a:ext cx="7239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AU" sz="2000" b="0" dirty="0">
                <a:solidFill>
                  <a:srgbClr val="000000"/>
                </a:solidFill>
              </a:rPr>
              <a:t>9. Praising, agreeing, giving positive evaluations.</a:t>
            </a:r>
          </a:p>
          <a:p>
            <a:pPr lvl="2"/>
            <a:r>
              <a:rPr lang="en-AU" sz="2000" b="0" i="1" dirty="0">
                <a:solidFill>
                  <a:srgbClr val="000000"/>
                </a:solidFill>
              </a:rPr>
              <a:t>Example: "You are a smart kid. You can figure out a way to finish this assignment." </a:t>
            </a:r>
          </a:p>
          <a:p>
            <a:pPr lvl="2"/>
            <a:endParaRPr lang="en-US" sz="2000" b="0" dirty="0">
              <a:solidFill>
                <a:srgbClr val="000000"/>
              </a:solidFill>
            </a:endParaRPr>
          </a:p>
        </p:txBody>
      </p:sp>
      <p:sp>
        <p:nvSpPr>
          <p:cNvPr id="29703" name="Rectangle 7"/>
          <p:cNvSpPr>
            <a:spLocks noChangeArrowheads="1"/>
          </p:cNvSpPr>
          <p:nvPr/>
        </p:nvSpPr>
        <p:spPr bwMode="auto">
          <a:xfrm>
            <a:off x="533400" y="4052888"/>
            <a:ext cx="7315200" cy="128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AU" sz="2000" b="0" dirty="0">
                <a:solidFill>
                  <a:srgbClr val="000000"/>
                </a:solidFill>
              </a:rPr>
              <a:t>10. Reassuring, </a:t>
            </a:r>
            <a:r>
              <a:rPr lang="en-AU" sz="2000" b="0" dirty="0" smtClean="0">
                <a:solidFill>
                  <a:srgbClr val="000000"/>
                </a:solidFill>
              </a:rPr>
              <a:t>sympathising</a:t>
            </a:r>
            <a:r>
              <a:rPr lang="en-AU" sz="2000" b="0" dirty="0">
                <a:solidFill>
                  <a:srgbClr val="000000"/>
                </a:solidFill>
              </a:rPr>
              <a:t>, consoling, supporting.</a:t>
            </a:r>
          </a:p>
          <a:p>
            <a:pPr lvl="2"/>
            <a:r>
              <a:rPr lang="en-AU" sz="2000" b="0" i="1" dirty="0">
                <a:solidFill>
                  <a:srgbClr val="000000"/>
                </a:solidFill>
              </a:rPr>
              <a:t>Example: "I know exactly how you are feeling. If you just begin, it won't seem so bad." </a:t>
            </a:r>
          </a:p>
          <a:p>
            <a:endParaRPr lang="en-US" b="0" dirty="0">
              <a:solidFill>
                <a:srgbClr val="000000"/>
              </a:solidFill>
            </a:endParaRPr>
          </a:p>
        </p:txBody>
      </p:sp>
      <p:pic>
        <p:nvPicPr>
          <p:cNvPr id="2970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6063" y="333375"/>
            <a:ext cx="990600" cy="84296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6" name="Text Box 10"/>
          <p:cNvSpPr txBox="1">
            <a:spLocks noChangeArrowheads="1"/>
          </p:cNvSpPr>
          <p:nvPr/>
        </p:nvSpPr>
        <p:spPr bwMode="auto">
          <a:xfrm>
            <a:off x="914400" y="228600"/>
            <a:ext cx="6705600" cy="5191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en-US" sz="2800" b="0" dirty="0">
                <a:solidFill>
                  <a:srgbClr val="000000"/>
                </a:solidFill>
              </a:rPr>
              <a:t>ROADBLOCKS TO COMMUNICATI   N</a:t>
            </a:r>
          </a:p>
        </p:txBody>
      </p:sp>
      <p:sp>
        <p:nvSpPr>
          <p:cNvPr id="29707" name="Text Box 11"/>
          <p:cNvSpPr txBox="1">
            <a:spLocks noChangeArrowheads="1"/>
          </p:cNvSpPr>
          <p:nvPr/>
        </p:nvSpPr>
        <p:spPr bwMode="auto">
          <a:xfrm>
            <a:off x="4724400" y="685800"/>
            <a:ext cx="1981200" cy="3667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b="0">
                <a:solidFill>
                  <a:srgbClr val="000000"/>
                </a:solidFill>
              </a:rPr>
              <a:t>Thomas Gordon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animEffect transition="in" filter="fade">
                                      <p:cBhvr>
                                        <p:cTn id="7" dur="500"/>
                                        <p:tgtEl>
                                          <p:spTgt spid="297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703"/>
                                        </p:tgtEl>
                                        <p:attrNameLst>
                                          <p:attrName>style.visibility</p:attrName>
                                        </p:attrNameLst>
                                      </p:cBhvr>
                                      <p:to>
                                        <p:strVal val="visible"/>
                                      </p:to>
                                    </p:set>
                                    <p:animEffect transition="in" filter="fade">
                                      <p:cBhvr>
                                        <p:cTn id="12" dur="500"/>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P spid="2970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5"/>
          <p:cNvSpPr>
            <a:spLocks noChangeArrowheads="1"/>
          </p:cNvSpPr>
          <p:nvPr/>
        </p:nvSpPr>
        <p:spPr bwMode="auto">
          <a:xfrm>
            <a:off x="533400" y="1751013"/>
            <a:ext cx="739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AU" sz="2000" b="0" dirty="0">
                <a:solidFill>
                  <a:srgbClr val="000000"/>
                </a:solidFill>
              </a:rPr>
              <a:t>This response tends to try to solve the problem for the student: </a:t>
            </a:r>
          </a:p>
        </p:txBody>
      </p:sp>
      <p:sp>
        <p:nvSpPr>
          <p:cNvPr id="31750" name="Rectangle 6"/>
          <p:cNvSpPr>
            <a:spLocks noChangeArrowheads="1"/>
          </p:cNvSpPr>
          <p:nvPr/>
        </p:nvSpPr>
        <p:spPr bwMode="auto">
          <a:xfrm>
            <a:off x="533400" y="2362200"/>
            <a:ext cx="7239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AU" sz="2000" b="0" dirty="0">
                <a:solidFill>
                  <a:srgbClr val="000000"/>
                </a:solidFill>
              </a:rPr>
              <a:t>11. Questioning, probing, interrogating, cross-examining.</a:t>
            </a:r>
          </a:p>
          <a:p>
            <a:pPr lvl="2"/>
            <a:r>
              <a:rPr lang="en-AU" sz="2000" b="0" dirty="0">
                <a:solidFill>
                  <a:srgbClr val="000000"/>
                </a:solidFill>
              </a:rPr>
              <a:t>"Why did you wait so long to ask for assistance? What was so hard about this worksheet?" </a:t>
            </a:r>
            <a:endParaRPr lang="en-US" sz="2000" b="0" dirty="0">
              <a:solidFill>
                <a:srgbClr val="000000"/>
              </a:solidFill>
            </a:endParaRPr>
          </a:p>
        </p:txBody>
      </p:sp>
      <p:sp>
        <p:nvSpPr>
          <p:cNvPr id="31751" name="Rectangle 7"/>
          <p:cNvSpPr>
            <a:spLocks noChangeArrowheads="1"/>
          </p:cNvSpPr>
          <p:nvPr/>
        </p:nvSpPr>
        <p:spPr bwMode="auto">
          <a:xfrm>
            <a:off x="609600" y="4800600"/>
            <a:ext cx="7315200" cy="158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449263" indent="-449263"/>
            <a:r>
              <a:rPr lang="en-AU" sz="2000" b="0" dirty="0">
                <a:solidFill>
                  <a:srgbClr val="000000"/>
                </a:solidFill>
              </a:rPr>
              <a:t>12. Withdrawing, distracting, being sarcastic, </a:t>
            </a:r>
            <a:r>
              <a:rPr lang="en-AU" sz="2000" b="0" dirty="0" smtClean="0">
                <a:solidFill>
                  <a:srgbClr val="000000"/>
                </a:solidFill>
              </a:rPr>
              <a:t>humouring</a:t>
            </a:r>
            <a:r>
              <a:rPr lang="en-AU" sz="2000" b="0" dirty="0">
                <a:solidFill>
                  <a:srgbClr val="000000"/>
                </a:solidFill>
              </a:rPr>
              <a:t>, diverting.</a:t>
            </a:r>
          </a:p>
          <a:p>
            <a:pPr lvl="2"/>
            <a:r>
              <a:rPr lang="en-AU" sz="2000" b="0" dirty="0">
                <a:solidFill>
                  <a:srgbClr val="000000"/>
                </a:solidFill>
              </a:rPr>
              <a:t>"Seems like you got up on the wrong side of the bed today." </a:t>
            </a:r>
          </a:p>
          <a:p>
            <a:endParaRPr lang="en-US" b="0" dirty="0">
              <a:solidFill>
                <a:srgbClr val="000000"/>
              </a:solidFill>
            </a:endParaRPr>
          </a:p>
        </p:txBody>
      </p:sp>
      <p:sp>
        <p:nvSpPr>
          <p:cNvPr id="31752" name="Rectangle 8"/>
          <p:cNvSpPr>
            <a:spLocks noChangeArrowheads="1"/>
          </p:cNvSpPr>
          <p:nvPr/>
        </p:nvSpPr>
        <p:spPr bwMode="auto">
          <a:xfrm>
            <a:off x="533400" y="3810000"/>
            <a:ext cx="7391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AU" sz="2000" b="0" dirty="0">
                <a:solidFill>
                  <a:srgbClr val="000000"/>
                </a:solidFill>
              </a:rPr>
              <a:t>These messages tend to divert the student or avoid the student altogether:</a:t>
            </a:r>
            <a:r>
              <a:rPr lang="en-AU" b="0" dirty="0">
                <a:solidFill>
                  <a:srgbClr val="000000"/>
                </a:solidFill>
                <a:latin typeface="Times New Roman" charset="0"/>
              </a:rPr>
              <a:t> </a:t>
            </a:r>
          </a:p>
        </p:txBody>
      </p:sp>
      <p:pic>
        <p:nvPicPr>
          <p:cNvPr id="3175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6063" y="333375"/>
            <a:ext cx="990600" cy="84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1755" name="Text Box 11"/>
          <p:cNvSpPr txBox="1">
            <a:spLocks noChangeArrowheads="1"/>
          </p:cNvSpPr>
          <p:nvPr/>
        </p:nvSpPr>
        <p:spPr bwMode="auto">
          <a:xfrm>
            <a:off x="914400" y="228600"/>
            <a:ext cx="670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2800" b="0" dirty="0">
                <a:solidFill>
                  <a:srgbClr val="000000"/>
                </a:solidFill>
              </a:rPr>
              <a:t>ROADBLOCKS TO COMMUNICATI   N</a:t>
            </a:r>
          </a:p>
        </p:txBody>
      </p:sp>
      <p:sp>
        <p:nvSpPr>
          <p:cNvPr id="31756" name="Text Box 12"/>
          <p:cNvSpPr txBox="1">
            <a:spLocks noChangeArrowheads="1"/>
          </p:cNvSpPr>
          <p:nvPr/>
        </p:nvSpPr>
        <p:spPr bwMode="auto">
          <a:xfrm>
            <a:off x="4724400" y="6858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0">
                <a:solidFill>
                  <a:srgbClr val="000000"/>
                </a:solidFill>
              </a:rPr>
              <a:t>Thomas Gordon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50"/>
                                        </p:tgtEl>
                                        <p:attrNameLst>
                                          <p:attrName>style.visibility</p:attrName>
                                        </p:attrNameLst>
                                      </p:cBhvr>
                                      <p:to>
                                        <p:strVal val="visible"/>
                                      </p:to>
                                    </p:set>
                                    <p:animEffect transition="in" filter="fade">
                                      <p:cBhvr>
                                        <p:cTn id="7" dur="500"/>
                                        <p:tgtEl>
                                          <p:spTgt spid="317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52"/>
                                        </p:tgtEl>
                                        <p:attrNameLst>
                                          <p:attrName>style.visibility</p:attrName>
                                        </p:attrNameLst>
                                      </p:cBhvr>
                                      <p:to>
                                        <p:strVal val="visible"/>
                                      </p:to>
                                    </p:set>
                                    <p:animEffect transition="in" filter="fade">
                                      <p:cBhvr>
                                        <p:cTn id="12" dur="500"/>
                                        <p:tgtEl>
                                          <p:spTgt spid="317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51"/>
                                        </p:tgtEl>
                                        <p:attrNameLst>
                                          <p:attrName>style.visibility</p:attrName>
                                        </p:attrNameLst>
                                      </p:cBhvr>
                                      <p:to>
                                        <p:strVal val="visible"/>
                                      </p:to>
                                    </p:set>
                                    <p:animEffect transition="in" filter="fade">
                                      <p:cBhvr>
                                        <p:cTn id="17" dur="500"/>
                                        <p:tgtEl>
                                          <p:spTgt spid="3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P spid="31751" grpId="0"/>
      <p:bldP spid="317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762000" y="215900"/>
            <a:ext cx="7772400" cy="447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tabLst>
                <a:tab pos="1238250" algn="l"/>
                <a:tab pos="1808163" algn="l"/>
              </a:tabLst>
              <a:defRPr>
                <a:solidFill>
                  <a:schemeClr val="tx1"/>
                </a:solidFill>
                <a:latin typeface="Arial" charset="0"/>
                <a:ea typeface="ＭＳ Ｐゴシック" charset="0"/>
              </a:defRPr>
            </a:lvl1pPr>
            <a:lvl2pPr>
              <a:tabLst>
                <a:tab pos="1238250" algn="l"/>
                <a:tab pos="1808163" algn="l"/>
              </a:tabLst>
              <a:defRPr>
                <a:solidFill>
                  <a:schemeClr val="tx1"/>
                </a:solidFill>
                <a:latin typeface="Arial" charset="0"/>
                <a:ea typeface="ＭＳ Ｐゴシック" charset="0"/>
              </a:defRPr>
            </a:lvl2pPr>
            <a:lvl3pPr>
              <a:tabLst>
                <a:tab pos="1238250" algn="l"/>
                <a:tab pos="1808163" algn="l"/>
              </a:tabLst>
              <a:defRPr>
                <a:solidFill>
                  <a:schemeClr val="tx1"/>
                </a:solidFill>
                <a:latin typeface="Arial" charset="0"/>
                <a:ea typeface="ＭＳ Ｐゴシック" charset="0"/>
              </a:defRPr>
            </a:lvl3pPr>
            <a:lvl4pPr>
              <a:tabLst>
                <a:tab pos="1238250" algn="l"/>
                <a:tab pos="1808163" algn="l"/>
              </a:tabLst>
              <a:defRPr>
                <a:solidFill>
                  <a:schemeClr val="tx1"/>
                </a:solidFill>
                <a:latin typeface="Arial" charset="0"/>
                <a:ea typeface="ＭＳ Ｐゴシック" charset="0"/>
              </a:defRPr>
            </a:lvl4pPr>
            <a:lvl5pPr>
              <a:tabLst>
                <a:tab pos="1238250" algn="l"/>
                <a:tab pos="1808163" algn="l"/>
              </a:tabLst>
              <a:defRPr>
                <a:solidFill>
                  <a:schemeClr val="tx1"/>
                </a:solidFill>
                <a:latin typeface="Arial" charset="0"/>
                <a:ea typeface="ＭＳ Ｐゴシック" charset="0"/>
              </a:defRPr>
            </a:lvl5pPr>
            <a:lvl6pPr fontAlgn="base">
              <a:spcBef>
                <a:spcPct val="0"/>
              </a:spcBef>
              <a:spcAft>
                <a:spcPct val="0"/>
              </a:spcAft>
              <a:tabLst>
                <a:tab pos="1238250" algn="l"/>
                <a:tab pos="1808163" algn="l"/>
              </a:tabLst>
              <a:defRPr>
                <a:solidFill>
                  <a:schemeClr val="tx1"/>
                </a:solidFill>
                <a:latin typeface="Arial" charset="0"/>
                <a:ea typeface="ＭＳ Ｐゴシック" charset="0"/>
              </a:defRPr>
            </a:lvl6pPr>
            <a:lvl7pPr fontAlgn="base">
              <a:spcBef>
                <a:spcPct val="0"/>
              </a:spcBef>
              <a:spcAft>
                <a:spcPct val="0"/>
              </a:spcAft>
              <a:tabLst>
                <a:tab pos="1238250" algn="l"/>
                <a:tab pos="1808163" algn="l"/>
              </a:tabLst>
              <a:defRPr>
                <a:solidFill>
                  <a:schemeClr val="tx1"/>
                </a:solidFill>
                <a:latin typeface="Arial" charset="0"/>
                <a:ea typeface="ＭＳ Ｐゴシック" charset="0"/>
              </a:defRPr>
            </a:lvl7pPr>
            <a:lvl8pPr fontAlgn="base">
              <a:spcBef>
                <a:spcPct val="0"/>
              </a:spcBef>
              <a:spcAft>
                <a:spcPct val="0"/>
              </a:spcAft>
              <a:tabLst>
                <a:tab pos="1238250" algn="l"/>
                <a:tab pos="1808163" algn="l"/>
              </a:tabLst>
              <a:defRPr>
                <a:solidFill>
                  <a:schemeClr val="tx1"/>
                </a:solidFill>
                <a:latin typeface="Arial" charset="0"/>
                <a:ea typeface="ＭＳ Ｐゴシック" charset="0"/>
              </a:defRPr>
            </a:lvl8pPr>
            <a:lvl9pPr fontAlgn="base">
              <a:spcBef>
                <a:spcPct val="0"/>
              </a:spcBef>
              <a:spcAft>
                <a:spcPct val="0"/>
              </a:spcAft>
              <a:tabLst>
                <a:tab pos="1238250" algn="l"/>
                <a:tab pos="1808163" algn="l"/>
              </a:tabLst>
              <a:defRPr>
                <a:solidFill>
                  <a:schemeClr val="tx1"/>
                </a:solidFill>
                <a:latin typeface="Arial" charset="0"/>
                <a:ea typeface="ＭＳ Ｐゴシック" charset="0"/>
              </a:defRPr>
            </a:lvl9pPr>
          </a:lstStyle>
          <a:p>
            <a:pPr>
              <a:spcBef>
                <a:spcPct val="50000"/>
              </a:spcBef>
            </a:pPr>
            <a:r>
              <a:rPr lang="en-US" sz="2400" dirty="0">
                <a:solidFill>
                  <a:srgbClr val="000000"/>
                </a:solidFill>
                <a:effectLst>
                  <a:outerShdw blurRad="50800" dist="38100" dir="18900000" algn="bl" rotWithShape="0">
                    <a:prstClr val="black">
                      <a:alpha val="40000"/>
                    </a:prstClr>
                  </a:outerShdw>
                </a:effectLst>
              </a:rPr>
              <a:t>References</a:t>
            </a:r>
          </a:p>
          <a:p>
            <a:pPr>
              <a:spcBef>
                <a:spcPct val="50000"/>
              </a:spcBef>
            </a:pPr>
            <a:endParaRPr lang="en-US" b="0" dirty="0">
              <a:solidFill>
                <a:srgbClr val="000000"/>
              </a:solidFill>
              <a:latin typeface="Helvetica" charset="0"/>
            </a:endParaRPr>
          </a:p>
          <a:p>
            <a:pPr>
              <a:spcBef>
                <a:spcPct val="50000"/>
              </a:spcBef>
            </a:pPr>
            <a:r>
              <a:rPr lang="en-US" b="0" dirty="0">
                <a:solidFill>
                  <a:srgbClr val="000000"/>
                </a:solidFill>
              </a:rPr>
              <a:t>Ginott, H.		1972	</a:t>
            </a:r>
            <a:r>
              <a:rPr lang="en-US" b="0" i="1" dirty="0">
                <a:solidFill>
                  <a:srgbClr val="000000"/>
                </a:solidFill>
              </a:rPr>
              <a:t>Teacher and child: a book for teachers and 					parents.  </a:t>
            </a:r>
            <a:r>
              <a:rPr lang="en-US" b="0" dirty="0">
                <a:solidFill>
                  <a:srgbClr val="000000"/>
                </a:solidFill>
              </a:rPr>
              <a:t>Macmillan, NY.</a:t>
            </a:r>
          </a:p>
          <a:p>
            <a:pPr>
              <a:spcBef>
                <a:spcPct val="100000"/>
              </a:spcBef>
            </a:pPr>
            <a:r>
              <a:rPr lang="en-US" b="0" dirty="0">
                <a:solidFill>
                  <a:srgbClr val="000000"/>
                </a:solidFill>
              </a:rPr>
              <a:t>Gordon, T.  		1974  	</a:t>
            </a:r>
            <a:r>
              <a:rPr lang="en-US" b="0" i="1" dirty="0">
                <a:solidFill>
                  <a:srgbClr val="000000"/>
                </a:solidFill>
              </a:rPr>
              <a:t>Teacher Effectiveness Training.</a:t>
            </a:r>
            <a:r>
              <a:rPr lang="en-US" b="0" dirty="0">
                <a:solidFill>
                  <a:srgbClr val="000000"/>
                </a:solidFill>
              </a:rPr>
              <a:t>  Wyden, NY</a:t>
            </a:r>
          </a:p>
          <a:p>
            <a:pPr>
              <a:spcBef>
                <a:spcPct val="50000"/>
              </a:spcBef>
            </a:pPr>
            <a:r>
              <a:rPr lang="en-US" b="0" dirty="0">
                <a:solidFill>
                  <a:srgbClr val="000000"/>
                </a:solidFill>
              </a:rPr>
              <a:t>		1991  	</a:t>
            </a:r>
            <a:r>
              <a:rPr lang="en-US" b="0" i="1" dirty="0">
                <a:solidFill>
                  <a:srgbClr val="000000"/>
                </a:solidFill>
              </a:rPr>
              <a:t>Teaching children self discipline at home and at 				school</a:t>
            </a:r>
            <a:r>
              <a:rPr lang="en-US" b="0" dirty="0">
                <a:solidFill>
                  <a:srgbClr val="000000"/>
                </a:solidFill>
              </a:rPr>
              <a:t>.  Random House, Sydney</a:t>
            </a:r>
          </a:p>
          <a:p>
            <a:endParaRPr lang="en-AU" b="0" dirty="0">
              <a:solidFill>
                <a:srgbClr val="000000"/>
              </a:solidFill>
            </a:endParaRPr>
          </a:p>
          <a:p>
            <a:r>
              <a:rPr lang="en-AU" b="0" dirty="0">
                <a:solidFill>
                  <a:srgbClr val="000000"/>
                </a:solidFill>
              </a:rPr>
              <a:t>Rogers, C. R. 	1951	</a:t>
            </a:r>
            <a:r>
              <a:rPr lang="en-AU" b="0" i="1" dirty="0">
                <a:solidFill>
                  <a:srgbClr val="000000"/>
                </a:solidFill>
              </a:rPr>
              <a:t>Client-Centered Counselling </a:t>
            </a:r>
            <a:r>
              <a:rPr lang="en-AU" b="0" dirty="0">
                <a:solidFill>
                  <a:srgbClr val="000000"/>
                </a:solidFill>
              </a:rPr>
              <a:t>Houghton-Mifflin, 				</a:t>
            </a:r>
            <a:r>
              <a:rPr lang="en-AU" b="0" dirty="0" smtClean="0">
                <a:solidFill>
                  <a:srgbClr val="000000"/>
                </a:solidFill>
              </a:rPr>
              <a:t>Boston</a:t>
            </a:r>
          </a:p>
          <a:p>
            <a:endParaRPr lang="en-AU" b="0" dirty="0">
              <a:solidFill>
                <a:srgbClr val="000000"/>
              </a:solidFill>
            </a:endParaRPr>
          </a:p>
          <a:p>
            <a:r>
              <a:rPr lang="en-AU" b="0" dirty="0" err="1" smtClean="0">
                <a:solidFill>
                  <a:srgbClr val="000000"/>
                </a:solidFill>
              </a:rPr>
              <a:t>Woolfolk</a:t>
            </a:r>
            <a:r>
              <a:rPr lang="en-AU" b="0" dirty="0" smtClean="0">
                <a:solidFill>
                  <a:srgbClr val="000000"/>
                </a:solidFill>
              </a:rPr>
              <a:t>, A. 	2010	Educational Psychology (2</a:t>
            </a:r>
            <a:r>
              <a:rPr lang="en-AU" b="0" baseline="30000" dirty="0" smtClean="0">
                <a:solidFill>
                  <a:srgbClr val="000000"/>
                </a:solidFill>
              </a:rPr>
              <a:t>nd</a:t>
            </a:r>
            <a:r>
              <a:rPr lang="en-AU" b="0" dirty="0" smtClean="0">
                <a:solidFill>
                  <a:srgbClr val="000000"/>
                </a:solidFill>
              </a:rPr>
              <a:t> Edition) Pearson, </a:t>
            </a:r>
          </a:p>
          <a:p>
            <a:r>
              <a:rPr lang="en-AU" b="0" dirty="0" smtClean="0">
                <a:solidFill>
                  <a:srgbClr val="000000"/>
                </a:solidFill>
              </a:rPr>
              <a:t>&amp; </a:t>
            </a:r>
            <a:r>
              <a:rPr lang="en-AU" b="0" dirty="0" err="1" smtClean="0">
                <a:solidFill>
                  <a:srgbClr val="000000"/>
                </a:solidFill>
              </a:rPr>
              <a:t>Margetts</a:t>
            </a:r>
            <a:r>
              <a:rPr lang="en-AU" b="0" dirty="0" smtClean="0">
                <a:solidFill>
                  <a:srgbClr val="000000"/>
                </a:solidFill>
              </a:rPr>
              <a:t>, K. 			Australia (</a:t>
            </a:r>
            <a:r>
              <a:rPr lang="en-AU" b="0" dirty="0" err="1" smtClean="0">
                <a:solidFill>
                  <a:srgbClr val="000000"/>
                </a:solidFill>
              </a:rPr>
              <a:t>pp</a:t>
            </a:r>
            <a:r>
              <a:rPr lang="en-AU" b="0" dirty="0" smtClean="0">
                <a:solidFill>
                  <a:srgbClr val="000000"/>
                </a:solidFill>
              </a:rPr>
              <a:t> 244 – 251)</a:t>
            </a:r>
            <a:endParaRPr lang="en-US" b="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nceStory_Robins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0000" y="2055402"/>
            <a:ext cx="4064000" cy="3101789"/>
          </a:xfrm>
          <a:prstGeom prst="rect">
            <a:avLst/>
          </a:prstGeom>
        </p:spPr>
      </p:pic>
      <p:sp>
        <p:nvSpPr>
          <p:cNvPr id="3" name="TextBox 2"/>
          <p:cNvSpPr txBox="1"/>
          <p:nvPr/>
        </p:nvSpPr>
        <p:spPr>
          <a:xfrm>
            <a:off x="1921532" y="1004983"/>
            <a:ext cx="5674803" cy="830997"/>
          </a:xfrm>
          <a:prstGeom prst="rect">
            <a:avLst/>
          </a:prstGeom>
          <a:noFill/>
        </p:spPr>
        <p:txBody>
          <a:bodyPr wrap="square" rtlCol="0">
            <a:spAutoFit/>
          </a:bodyPr>
          <a:lstStyle/>
          <a:p>
            <a:r>
              <a:rPr lang="en-US" sz="2400" dirty="0" smtClean="0">
                <a:effectLst>
                  <a:outerShdw blurRad="50800" dist="38100" dir="18900000" algn="bl" rotWithShape="0">
                    <a:prstClr val="black">
                      <a:alpha val="40000"/>
                    </a:prstClr>
                  </a:outerShdw>
                </a:effectLst>
                <a:latin typeface="Arial"/>
                <a:cs typeface="Arial"/>
              </a:rPr>
              <a:t>Creativity, diversity</a:t>
            </a:r>
          </a:p>
          <a:p>
            <a:pPr algn="r"/>
            <a:r>
              <a:rPr lang="en-US" sz="2400" dirty="0" smtClean="0">
                <a:effectLst>
                  <a:outerShdw blurRad="50800" dist="38100" dir="18900000" algn="bl" rotWithShape="0">
                    <a:prstClr val="black">
                      <a:alpha val="40000"/>
                    </a:prstClr>
                  </a:outerShdw>
                </a:effectLst>
                <a:latin typeface="Arial"/>
                <a:cs typeface="Arial"/>
              </a:rPr>
              <a:t>and the changing needs of education</a:t>
            </a:r>
            <a:endParaRPr lang="en-US" sz="2400" dirty="0">
              <a:effectLst>
                <a:outerShdw blurRad="50800" dist="38100" dir="18900000" algn="bl" rotWithShape="0">
                  <a:prstClr val="black">
                    <a:alpha val="40000"/>
                  </a:prstClr>
                </a:outerShdw>
              </a:effectLst>
              <a:latin typeface="Arial"/>
              <a:cs typeface="Arial"/>
            </a:endParaRPr>
          </a:p>
        </p:txBody>
      </p:sp>
      <p:sp>
        <p:nvSpPr>
          <p:cNvPr id="4" name="TextBox 3"/>
          <p:cNvSpPr txBox="1"/>
          <p:nvPr/>
        </p:nvSpPr>
        <p:spPr>
          <a:xfrm>
            <a:off x="5196499" y="5447964"/>
            <a:ext cx="2443459" cy="369332"/>
          </a:xfrm>
          <a:prstGeom prst="rect">
            <a:avLst/>
          </a:prstGeom>
          <a:noFill/>
        </p:spPr>
        <p:txBody>
          <a:bodyPr wrap="square" rtlCol="0">
            <a:spAutoFit/>
          </a:bodyPr>
          <a:lstStyle/>
          <a:p>
            <a:r>
              <a:rPr lang="en-US" i="1" dirty="0" smtClean="0">
                <a:latin typeface="Arial"/>
                <a:cs typeface="Arial"/>
              </a:rPr>
              <a:t>Ken Robinson</a:t>
            </a:r>
            <a:endParaRPr lang="en-US" i="1" dirty="0">
              <a:latin typeface="Arial"/>
              <a:cs typeface="Arial"/>
            </a:endParaRPr>
          </a:p>
        </p:txBody>
      </p:sp>
    </p:spTree>
    <p:extLst>
      <p:ext uri="{BB962C8B-B14F-4D97-AF65-F5344CB8AC3E}">
        <p14:creationId xmlns:p14="http://schemas.microsoft.com/office/powerpoint/2010/main" val="37290137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KenRobinson_Extract.mov" descr="/Users/CSC/Desktop/CPI Presentation/IMAGES/Videos/KenRobinson_Extract.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541588" y="1906588"/>
            <a:ext cx="4064000"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3296" fill="hold"/>
                                        <p:tgtEl>
                                          <p:spTgt spid="8397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3970"/>
                </p:tgtEl>
              </p:cMediaNode>
            </p:video>
            <p:seq concurrent="1" nextAc="seek">
              <p:cTn id="8" restart="whenNotActive" fill="hold" evtFilter="cancelBubble" nodeType="interactiveSeq">
                <p:stCondLst>
                  <p:cond evt="onClick" delay="0">
                    <p:tgtEl>
                      <p:spTgt spid="8397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83970"/>
                                        </p:tgtEl>
                                      </p:cBhvr>
                                    </p:cmd>
                                  </p:childTnLst>
                                </p:cTn>
                              </p:par>
                            </p:childTnLst>
                          </p:cTn>
                        </p:par>
                      </p:childTnLst>
                    </p:cTn>
                  </p:par>
                </p:childTnLst>
              </p:cTn>
              <p:nextCondLst>
                <p:cond evt="onClick" delay="0">
                  <p:tgtEl>
                    <p:spTgt spid="8397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1688493">
            <a:off x="392200" y="174735"/>
            <a:ext cx="1214874" cy="1890854"/>
          </a:xfrm>
          <a:prstGeom prst="rect">
            <a:avLst/>
          </a:prstGeom>
          <a:effectLst>
            <a:outerShdw blurRad="50800" dist="38100" dir="18900000" algn="bl" rotWithShape="0">
              <a:prstClr val="black">
                <a:alpha val="40000"/>
              </a:prstClr>
            </a:outerShdw>
          </a:effectLst>
        </p:spPr>
      </p:pic>
      <p:sp>
        <p:nvSpPr>
          <p:cNvPr id="68610" name="Text Box 2"/>
          <p:cNvSpPr txBox="1">
            <a:spLocks noChangeArrowheads="1"/>
          </p:cNvSpPr>
          <p:nvPr/>
        </p:nvSpPr>
        <p:spPr bwMode="auto">
          <a:xfrm>
            <a:off x="827584" y="2420888"/>
            <a:ext cx="7842448" cy="266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just">
              <a:spcBef>
                <a:spcPct val="50000"/>
              </a:spcBef>
            </a:pPr>
            <a:r>
              <a:rPr lang="en-AU" sz="2000" b="0" dirty="0">
                <a:solidFill>
                  <a:srgbClr val="000000"/>
                </a:solidFill>
              </a:rPr>
              <a:t>The principles underlying the humanist approach focus on . . . </a:t>
            </a:r>
            <a:r>
              <a:rPr lang="en-AU" sz="2000" b="0" dirty="0" smtClean="0">
                <a:solidFill>
                  <a:srgbClr val="000000"/>
                </a:solidFill>
              </a:rPr>
              <a:t>.</a:t>
            </a:r>
            <a:endParaRPr lang="en-AU" sz="2000" b="0" dirty="0">
              <a:solidFill>
                <a:srgbClr val="000000"/>
              </a:solidFill>
            </a:endParaRPr>
          </a:p>
          <a:p>
            <a:pPr lvl="4" algn="just">
              <a:spcBef>
                <a:spcPct val="50000"/>
              </a:spcBef>
            </a:pPr>
            <a:r>
              <a:rPr lang="en-AU" sz="2000" b="0" dirty="0">
                <a:solidFill>
                  <a:srgbClr val="000000"/>
                </a:solidFill>
              </a:rPr>
              <a:t>the inner thoughts, </a:t>
            </a:r>
          </a:p>
          <a:p>
            <a:pPr lvl="4" algn="just">
              <a:spcBef>
                <a:spcPct val="50000"/>
              </a:spcBef>
            </a:pPr>
            <a:r>
              <a:rPr lang="en-AU" sz="2000" b="0" dirty="0">
                <a:solidFill>
                  <a:srgbClr val="000000"/>
                </a:solidFill>
              </a:rPr>
              <a:t>feelings, </a:t>
            </a:r>
          </a:p>
          <a:p>
            <a:pPr lvl="4" algn="just">
              <a:spcBef>
                <a:spcPct val="50000"/>
              </a:spcBef>
            </a:pPr>
            <a:r>
              <a:rPr lang="en-AU" sz="2000" b="0" dirty="0">
                <a:solidFill>
                  <a:srgbClr val="000000"/>
                </a:solidFill>
              </a:rPr>
              <a:t>psychological needs, </a:t>
            </a:r>
          </a:p>
          <a:p>
            <a:pPr lvl="4" algn="just">
              <a:spcBef>
                <a:spcPct val="50000"/>
              </a:spcBef>
            </a:pPr>
            <a:r>
              <a:rPr lang="en-AU" sz="2000" b="0" dirty="0">
                <a:solidFill>
                  <a:srgbClr val="000000"/>
                </a:solidFill>
              </a:rPr>
              <a:t>and emotions of the individual learner. </a:t>
            </a:r>
          </a:p>
          <a:p>
            <a:pPr algn="just">
              <a:spcBef>
                <a:spcPct val="50000"/>
              </a:spcBef>
            </a:pPr>
            <a:endParaRPr lang="en-AU" b="0" dirty="0">
              <a:solidFill>
                <a:srgbClr val="000000"/>
              </a:solidFill>
            </a:endParaRPr>
          </a:p>
        </p:txBody>
      </p:sp>
      <p:sp>
        <p:nvSpPr>
          <p:cNvPr id="68612" name="Text Box 4"/>
          <p:cNvSpPr txBox="1">
            <a:spLocks noChangeArrowheads="1"/>
          </p:cNvSpPr>
          <p:nvPr/>
        </p:nvSpPr>
        <p:spPr bwMode="auto">
          <a:xfrm>
            <a:off x="1259632" y="620688"/>
            <a:ext cx="28083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scene3d>
              <a:camera prst="orthographicFront">
                <a:rot lat="0" lon="0" rev="0"/>
              </a:camera>
              <a:lightRig rig="glow" dir="t">
                <a:rot lat="0" lon="0" rev="3600000"/>
              </a:lightRig>
            </a:scene3d>
            <a:sp3d extrusionH="57150" prstMaterial="softEdge">
              <a:bevelT w="29210" h="16510" prst="slope"/>
              <a:contourClr>
                <a:schemeClr val="accent4">
                  <a:alpha val="95000"/>
                </a:schemeClr>
              </a:contourClr>
            </a:sp3d>
          </a:bodyPr>
          <a:lstStyle/>
          <a:p>
            <a:pPr algn="ctr">
              <a:spcBef>
                <a:spcPct val="50000"/>
              </a:spcBef>
            </a:pPr>
            <a:r>
              <a:rPr lang="en-AU" sz="3600" dirty="0" smtClean="0">
                <a:ln>
                  <a:prstDash val="solid"/>
                </a:ln>
                <a:solidFill>
                  <a:srgbClr val="000000"/>
                </a:solidFill>
                <a:effectLst>
                  <a:outerShdw blurRad="50800" dist="38100" dir="18900000" algn="bl" rotWithShape="0">
                    <a:prstClr val="black">
                      <a:alpha val="40000"/>
                    </a:prstClr>
                  </a:outerShdw>
                </a:effectLst>
              </a:rPr>
              <a:t>HUMANIST</a:t>
            </a:r>
            <a:endParaRPr lang="en-AU" sz="3600" dirty="0">
              <a:ln>
                <a:prstDash val="solid"/>
              </a:ln>
              <a:solidFill>
                <a:srgbClr val="000000"/>
              </a:solidFill>
              <a:effectLst>
                <a:outerShdw blurRad="50800" dist="38100" dir="18900000" algn="bl" rotWithShape="0">
                  <a:prstClr val="black">
                    <a:alpha val="40000"/>
                  </a:prstClr>
                </a:outerShdw>
              </a:effectLst>
            </a:endParaRPr>
          </a:p>
        </p:txBody>
      </p:sp>
      <p:sp>
        <p:nvSpPr>
          <p:cNvPr id="2" name="TextBox 1"/>
          <p:cNvSpPr txBox="1"/>
          <p:nvPr/>
        </p:nvSpPr>
        <p:spPr>
          <a:xfrm>
            <a:off x="2051720" y="1124744"/>
            <a:ext cx="6120680" cy="738664"/>
          </a:xfrm>
          <a:prstGeom prst="rect">
            <a:avLst/>
          </a:prstGeom>
          <a:noFill/>
        </p:spPr>
        <p:txBody>
          <a:bodyPr wrap="square" rtlCol="0">
            <a:spAutoFit/>
          </a:bodyPr>
          <a:lstStyle/>
          <a:p>
            <a:pPr algn="ctr">
              <a:spcBef>
                <a:spcPct val="50000"/>
              </a:spcBef>
            </a:pPr>
            <a:r>
              <a:rPr lang="en-AU" sz="2400" dirty="0" smtClean="0"/>
              <a:t>approaches to behaviour management</a:t>
            </a:r>
          </a:p>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610">
                                            <p:txEl>
                                              <p:pRg st="0" end="0"/>
                                            </p:txEl>
                                          </p:spTgt>
                                        </p:tgtEl>
                                        <p:attrNameLst>
                                          <p:attrName>style.visibility</p:attrName>
                                        </p:attrNameLst>
                                      </p:cBhvr>
                                      <p:to>
                                        <p:strVal val="visible"/>
                                      </p:to>
                                    </p:set>
                                    <p:animEffect transition="in" filter="fade">
                                      <p:cBhvr>
                                        <p:cTn id="7" dur="500"/>
                                        <p:tgtEl>
                                          <p:spTgt spid="686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8610">
                                            <p:txEl>
                                              <p:pRg st="1" end="1"/>
                                            </p:txEl>
                                          </p:spTgt>
                                        </p:tgtEl>
                                        <p:attrNameLst>
                                          <p:attrName>style.visibility</p:attrName>
                                        </p:attrNameLst>
                                      </p:cBhvr>
                                      <p:to>
                                        <p:strVal val="visible"/>
                                      </p:to>
                                    </p:set>
                                    <p:animEffect transition="in" filter="fade">
                                      <p:cBhvr>
                                        <p:cTn id="10" dur="500"/>
                                        <p:tgtEl>
                                          <p:spTgt spid="686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8610">
                                            <p:txEl>
                                              <p:pRg st="2" end="2"/>
                                            </p:txEl>
                                          </p:spTgt>
                                        </p:tgtEl>
                                        <p:attrNameLst>
                                          <p:attrName>style.visibility</p:attrName>
                                        </p:attrNameLst>
                                      </p:cBhvr>
                                      <p:to>
                                        <p:strVal val="visible"/>
                                      </p:to>
                                    </p:set>
                                    <p:animEffect transition="in" filter="fade">
                                      <p:cBhvr>
                                        <p:cTn id="13" dur="500"/>
                                        <p:tgtEl>
                                          <p:spTgt spid="686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8610">
                                            <p:txEl>
                                              <p:pRg st="3" end="3"/>
                                            </p:txEl>
                                          </p:spTgt>
                                        </p:tgtEl>
                                        <p:attrNameLst>
                                          <p:attrName>style.visibility</p:attrName>
                                        </p:attrNameLst>
                                      </p:cBhvr>
                                      <p:to>
                                        <p:strVal val="visible"/>
                                      </p:to>
                                    </p:set>
                                    <p:animEffect transition="in" filter="fade">
                                      <p:cBhvr>
                                        <p:cTn id="16" dur="500"/>
                                        <p:tgtEl>
                                          <p:spTgt spid="68610">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8610">
                                            <p:txEl>
                                              <p:pRg st="4" end="4"/>
                                            </p:txEl>
                                          </p:spTgt>
                                        </p:tgtEl>
                                        <p:attrNameLst>
                                          <p:attrName>style.visibility</p:attrName>
                                        </p:attrNameLst>
                                      </p:cBhvr>
                                      <p:to>
                                        <p:strVal val="visible"/>
                                      </p:to>
                                    </p:set>
                                    <p:animEffect transition="in" filter="fade">
                                      <p:cBhvr>
                                        <p:cTn id="19" dur="500"/>
                                        <p:tgtEl>
                                          <p:spTgt spid="686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ext Box 3"/>
          <p:cNvSpPr txBox="1">
            <a:spLocks noChangeArrowheads="1"/>
          </p:cNvSpPr>
          <p:nvPr/>
        </p:nvSpPr>
        <p:spPr bwMode="auto">
          <a:xfrm>
            <a:off x="762000" y="2514600"/>
            <a:ext cx="7696200" cy="461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sz="2000" b="0" dirty="0">
                <a:solidFill>
                  <a:srgbClr val="000000"/>
                </a:solidFill>
              </a:rPr>
              <a:t>Humanist approaches emphasise allowing the student time to develop control over his or her behaviour rather than insisting on immediate behavioural change or compliance. </a:t>
            </a:r>
          </a:p>
          <a:p>
            <a:pPr>
              <a:spcBef>
                <a:spcPct val="50000"/>
              </a:spcBef>
            </a:pPr>
            <a:r>
              <a:rPr lang="en-AU" sz="2000" b="0" dirty="0">
                <a:solidFill>
                  <a:srgbClr val="000000"/>
                </a:solidFill>
              </a:rPr>
              <a:t>They use interventions that stress . . .</a:t>
            </a:r>
          </a:p>
          <a:p>
            <a:pPr marL="2171700" lvl="4" indent="-342900">
              <a:spcBef>
                <a:spcPct val="50000"/>
              </a:spcBef>
              <a:buFont typeface="Wingdings" charset="2"/>
              <a:buChar char="§"/>
            </a:pPr>
            <a:r>
              <a:rPr lang="en-AU" sz="2000" b="0" dirty="0">
                <a:solidFill>
                  <a:srgbClr val="000000"/>
                </a:solidFill>
              </a:rPr>
              <a:t>the use of communication skills, </a:t>
            </a:r>
          </a:p>
          <a:p>
            <a:pPr marL="2171700" lvl="4" indent="-342900">
              <a:spcBef>
                <a:spcPct val="50000"/>
              </a:spcBef>
              <a:buFont typeface="Wingdings" charset="2"/>
              <a:buChar char="§"/>
            </a:pPr>
            <a:r>
              <a:rPr lang="en-AU" sz="2000" b="0" dirty="0">
                <a:solidFill>
                  <a:srgbClr val="000000"/>
                </a:solidFill>
              </a:rPr>
              <a:t>an understanding of student motives, </a:t>
            </a:r>
          </a:p>
          <a:p>
            <a:pPr marL="2171700" lvl="4" indent="-342900">
              <a:spcBef>
                <a:spcPct val="50000"/>
              </a:spcBef>
              <a:buFont typeface="Wingdings" charset="2"/>
              <a:buChar char="§"/>
            </a:pPr>
            <a:r>
              <a:rPr lang="en-AU" sz="2000" b="0" dirty="0">
                <a:solidFill>
                  <a:srgbClr val="000000"/>
                </a:solidFill>
              </a:rPr>
              <a:t>private conferences, </a:t>
            </a:r>
          </a:p>
          <a:p>
            <a:pPr marL="2171700" lvl="4" indent="-342900">
              <a:spcBef>
                <a:spcPct val="50000"/>
              </a:spcBef>
              <a:buFont typeface="Wingdings" charset="2"/>
              <a:buChar char="§"/>
            </a:pPr>
            <a:r>
              <a:rPr lang="en-AU" sz="2000" b="0" dirty="0">
                <a:solidFill>
                  <a:srgbClr val="000000"/>
                </a:solidFill>
              </a:rPr>
              <a:t>individual and group problem solving, </a:t>
            </a:r>
          </a:p>
          <a:p>
            <a:pPr marL="2171700" lvl="4" indent="-342900">
              <a:spcBef>
                <a:spcPct val="50000"/>
              </a:spcBef>
              <a:buFont typeface="Wingdings" charset="2"/>
              <a:buChar char="§"/>
            </a:pPr>
            <a:r>
              <a:rPr lang="en-AU" sz="2000" b="0" dirty="0">
                <a:solidFill>
                  <a:srgbClr val="000000"/>
                </a:solidFill>
              </a:rPr>
              <a:t>and the exercise of referent and expert power.</a:t>
            </a:r>
            <a:endParaRPr lang="en-AU" b="0" dirty="0">
              <a:solidFill>
                <a:srgbClr val="000000"/>
              </a:solidFill>
            </a:endParaRPr>
          </a:p>
          <a:p>
            <a:pPr algn="just">
              <a:spcBef>
                <a:spcPct val="50000"/>
              </a:spcBef>
            </a:pPr>
            <a:endParaRPr lang="en-AU" sz="2000" b="0" dirty="0">
              <a:solidFill>
                <a:srgbClr val="000000"/>
              </a:solidFill>
            </a:endParaRPr>
          </a:p>
          <a:p>
            <a:pPr algn="just">
              <a:spcBef>
                <a:spcPct val="50000"/>
              </a:spcBef>
            </a:pPr>
            <a:endParaRPr lang="en-AU" b="0" dirty="0">
              <a:solidFill>
                <a:srgbClr val="000000"/>
              </a:solidFill>
            </a:endParaRPr>
          </a:p>
        </p:txBody>
      </p:sp>
      <p:pic>
        <p:nvPicPr>
          <p:cNvPr id="7" name="Picture 6"/>
          <p:cNvPicPr>
            <a:picLocks noChangeAspect="1"/>
          </p:cNvPicPr>
          <p:nvPr/>
        </p:nvPicPr>
        <p:blipFill>
          <a:blip r:embed="rId3"/>
          <a:stretch>
            <a:fillRect/>
          </a:stretch>
        </p:blipFill>
        <p:spPr>
          <a:xfrm rot="1688493">
            <a:off x="392200" y="174735"/>
            <a:ext cx="1214874" cy="1890854"/>
          </a:xfrm>
          <a:prstGeom prst="rect">
            <a:avLst/>
          </a:prstGeom>
          <a:effectLst>
            <a:outerShdw blurRad="50800" dist="38100" dir="18900000" algn="bl" rotWithShape="0">
              <a:prstClr val="black">
                <a:alpha val="40000"/>
              </a:prstClr>
            </a:outerShdw>
          </a:effectLst>
        </p:spPr>
      </p:pic>
      <p:sp>
        <p:nvSpPr>
          <p:cNvPr id="8" name="Text Box 4"/>
          <p:cNvSpPr txBox="1">
            <a:spLocks noChangeArrowheads="1"/>
          </p:cNvSpPr>
          <p:nvPr/>
        </p:nvSpPr>
        <p:spPr bwMode="auto">
          <a:xfrm>
            <a:off x="1259632" y="620688"/>
            <a:ext cx="28083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scene3d>
              <a:camera prst="orthographicFront">
                <a:rot lat="0" lon="0" rev="0"/>
              </a:camera>
              <a:lightRig rig="glow" dir="t">
                <a:rot lat="0" lon="0" rev="3600000"/>
              </a:lightRig>
            </a:scene3d>
            <a:sp3d extrusionH="57150" prstMaterial="softEdge">
              <a:bevelT w="29210" h="16510" prst="slope"/>
              <a:contourClr>
                <a:schemeClr val="accent4">
                  <a:alpha val="95000"/>
                </a:schemeClr>
              </a:contourClr>
            </a:sp3d>
          </a:bodyPr>
          <a:lstStyle/>
          <a:p>
            <a:pPr algn="ctr">
              <a:spcBef>
                <a:spcPct val="50000"/>
              </a:spcBef>
            </a:pPr>
            <a:r>
              <a:rPr lang="en-AU" sz="3600" dirty="0" smtClean="0">
                <a:ln>
                  <a:prstDash val="solid"/>
                </a:ln>
                <a:solidFill>
                  <a:srgbClr val="000000"/>
                </a:solidFill>
                <a:effectLst>
                  <a:outerShdw blurRad="50800" dist="38100" dir="18900000" algn="bl" rotWithShape="0">
                    <a:prstClr val="black">
                      <a:alpha val="40000"/>
                    </a:prstClr>
                  </a:outerShdw>
                </a:effectLst>
              </a:rPr>
              <a:t>HUMANIST</a:t>
            </a:r>
            <a:endParaRPr lang="en-AU" sz="3600" dirty="0">
              <a:ln>
                <a:prstDash val="solid"/>
              </a:ln>
              <a:solidFill>
                <a:srgbClr val="000000"/>
              </a:solidFill>
              <a:effectLst>
                <a:outerShdw blurRad="50800" dist="38100" dir="18900000" algn="bl" rotWithShape="0">
                  <a:prstClr val="black">
                    <a:alpha val="40000"/>
                  </a:prstClr>
                </a:outerShdw>
              </a:effectLst>
            </a:endParaRPr>
          </a:p>
        </p:txBody>
      </p:sp>
      <p:sp>
        <p:nvSpPr>
          <p:cNvPr id="9" name="TextBox 8"/>
          <p:cNvSpPr txBox="1"/>
          <p:nvPr/>
        </p:nvSpPr>
        <p:spPr>
          <a:xfrm>
            <a:off x="2051720" y="1124744"/>
            <a:ext cx="6120680" cy="738664"/>
          </a:xfrm>
          <a:prstGeom prst="rect">
            <a:avLst/>
          </a:prstGeom>
          <a:noFill/>
        </p:spPr>
        <p:txBody>
          <a:bodyPr wrap="square" rtlCol="0">
            <a:spAutoFit/>
          </a:bodyPr>
          <a:lstStyle/>
          <a:p>
            <a:pPr algn="ctr">
              <a:spcBef>
                <a:spcPct val="50000"/>
              </a:spcBef>
            </a:pPr>
            <a:r>
              <a:rPr lang="en-AU" sz="2400" dirty="0" smtClean="0"/>
              <a:t>approaches to behaviour management</a:t>
            </a:r>
          </a:p>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animEffect transition="in" filter="fade">
                                      <p:cBhvr>
                                        <p:cTn id="7" dur="500"/>
                                        <p:tgtEl>
                                          <p:spTgt spid="81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23">
                                            <p:txEl>
                                              <p:pRg st="1" end="1"/>
                                            </p:txEl>
                                          </p:spTgt>
                                        </p:tgtEl>
                                        <p:attrNameLst>
                                          <p:attrName>style.visibility</p:attrName>
                                        </p:attrNameLst>
                                      </p:cBhvr>
                                      <p:to>
                                        <p:strVal val="visible"/>
                                      </p:to>
                                    </p:set>
                                    <p:animEffect transition="in" filter="fade">
                                      <p:cBhvr>
                                        <p:cTn id="12" dur="500"/>
                                        <p:tgtEl>
                                          <p:spTgt spid="8192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1923">
                                            <p:txEl>
                                              <p:pRg st="2" end="2"/>
                                            </p:txEl>
                                          </p:spTgt>
                                        </p:tgtEl>
                                        <p:attrNameLst>
                                          <p:attrName>style.visibility</p:attrName>
                                        </p:attrNameLst>
                                      </p:cBhvr>
                                      <p:to>
                                        <p:strVal val="visible"/>
                                      </p:to>
                                    </p:set>
                                    <p:animEffect transition="in" filter="fade">
                                      <p:cBhvr>
                                        <p:cTn id="15" dur="500"/>
                                        <p:tgtEl>
                                          <p:spTgt spid="8192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1923">
                                            <p:txEl>
                                              <p:pRg st="3" end="3"/>
                                            </p:txEl>
                                          </p:spTgt>
                                        </p:tgtEl>
                                        <p:attrNameLst>
                                          <p:attrName>style.visibility</p:attrName>
                                        </p:attrNameLst>
                                      </p:cBhvr>
                                      <p:to>
                                        <p:strVal val="visible"/>
                                      </p:to>
                                    </p:set>
                                    <p:animEffect transition="in" filter="fade">
                                      <p:cBhvr>
                                        <p:cTn id="18" dur="500"/>
                                        <p:tgtEl>
                                          <p:spTgt spid="8192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1923">
                                            <p:txEl>
                                              <p:pRg st="4" end="4"/>
                                            </p:txEl>
                                          </p:spTgt>
                                        </p:tgtEl>
                                        <p:attrNameLst>
                                          <p:attrName>style.visibility</p:attrName>
                                        </p:attrNameLst>
                                      </p:cBhvr>
                                      <p:to>
                                        <p:strVal val="visible"/>
                                      </p:to>
                                    </p:set>
                                    <p:animEffect transition="in" filter="fade">
                                      <p:cBhvr>
                                        <p:cTn id="21" dur="500"/>
                                        <p:tgtEl>
                                          <p:spTgt spid="8192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1923">
                                            <p:txEl>
                                              <p:pRg st="5" end="5"/>
                                            </p:txEl>
                                          </p:spTgt>
                                        </p:tgtEl>
                                        <p:attrNameLst>
                                          <p:attrName>style.visibility</p:attrName>
                                        </p:attrNameLst>
                                      </p:cBhvr>
                                      <p:to>
                                        <p:strVal val="visible"/>
                                      </p:to>
                                    </p:set>
                                    <p:animEffect transition="in" filter="fade">
                                      <p:cBhvr>
                                        <p:cTn id="24" dur="500"/>
                                        <p:tgtEl>
                                          <p:spTgt spid="8192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1923">
                                            <p:txEl>
                                              <p:pRg st="6" end="6"/>
                                            </p:txEl>
                                          </p:spTgt>
                                        </p:tgtEl>
                                        <p:attrNameLst>
                                          <p:attrName>style.visibility</p:attrName>
                                        </p:attrNameLst>
                                      </p:cBhvr>
                                      <p:to>
                                        <p:strVal val="visible"/>
                                      </p:to>
                                    </p:set>
                                    <p:animEffect transition="in" filter="fade">
                                      <p:cBhvr>
                                        <p:cTn id="27" dur="500"/>
                                        <p:tgtEl>
                                          <p:spTgt spid="819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 Box 3"/>
          <p:cNvSpPr txBox="1">
            <a:spLocks noChangeArrowheads="1"/>
          </p:cNvSpPr>
          <p:nvPr/>
        </p:nvSpPr>
        <p:spPr bwMode="auto">
          <a:xfrm>
            <a:off x="539552" y="5157192"/>
            <a:ext cx="7620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tabLst>
                <a:tab pos="573088" algn="l"/>
              </a:tabLst>
              <a:defRPr>
                <a:solidFill>
                  <a:schemeClr val="tx1"/>
                </a:solidFill>
                <a:latin typeface="Arial" charset="0"/>
                <a:ea typeface="ＭＳ Ｐゴシック" charset="0"/>
              </a:defRPr>
            </a:lvl1pPr>
            <a:lvl2pPr marL="820738" indent="-342900">
              <a:tabLst>
                <a:tab pos="573088" algn="l"/>
              </a:tabLst>
              <a:defRPr>
                <a:solidFill>
                  <a:schemeClr val="tx1"/>
                </a:solidFill>
                <a:latin typeface="Arial" charset="0"/>
                <a:ea typeface="ＭＳ Ｐゴシック" charset="0"/>
              </a:defRPr>
            </a:lvl2pPr>
            <a:lvl3pPr marL="1354138" indent="-342900">
              <a:tabLst>
                <a:tab pos="573088" algn="l"/>
              </a:tabLst>
              <a:defRPr>
                <a:solidFill>
                  <a:schemeClr val="tx1"/>
                </a:solidFill>
                <a:latin typeface="Arial" charset="0"/>
                <a:ea typeface="ＭＳ Ｐゴシック" charset="0"/>
              </a:defRPr>
            </a:lvl3pPr>
            <a:lvl4pPr marL="1887538" indent="-342900">
              <a:tabLst>
                <a:tab pos="573088" algn="l"/>
              </a:tabLst>
              <a:defRPr>
                <a:solidFill>
                  <a:schemeClr val="tx1"/>
                </a:solidFill>
                <a:latin typeface="Arial" charset="0"/>
                <a:ea typeface="ＭＳ Ｐゴシック" charset="0"/>
              </a:defRPr>
            </a:lvl4pPr>
            <a:lvl5pPr marL="2420938" indent="-342900">
              <a:tabLst>
                <a:tab pos="573088" algn="l"/>
              </a:tabLst>
              <a:defRPr>
                <a:solidFill>
                  <a:schemeClr val="tx1"/>
                </a:solidFill>
                <a:latin typeface="Arial" charset="0"/>
                <a:ea typeface="ＭＳ Ｐゴシック" charset="0"/>
              </a:defRPr>
            </a:lvl5pPr>
            <a:lvl6pPr marL="2878138" indent="-342900" fontAlgn="base">
              <a:spcBef>
                <a:spcPct val="0"/>
              </a:spcBef>
              <a:spcAft>
                <a:spcPct val="0"/>
              </a:spcAft>
              <a:tabLst>
                <a:tab pos="573088" algn="l"/>
              </a:tabLst>
              <a:defRPr>
                <a:solidFill>
                  <a:schemeClr val="tx1"/>
                </a:solidFill>
                <a:latin typeface="Arial" charset="0"/>
                <a:ea typeface="ＭＳ Ｐゴシック" charset="0"/>
              </a:defRPr>
            </a:lvl6pPr>
            <a:lvl7pPr marL="3335338" indent="-342900" fontAlgn="base">
              <a:spcBef>
                <a:spcPct val="0"/>
              </a:spcBef>
              <a:spcAft>
                <a:spcPct val="0"/>
              </a:spcAft>
              <a:tabLst>
                <a:tab pos="573088" algn="l"/>
              </a:tabLst>
              <a:defRPr>
                <a:solidFill>
                  <a:schemeClr val="tx1"/>
                </a:solidFill>
                <a:latin typeface="Arial" charset="0"/>
                <a:ea typeface="ＭＳ Ｐゴシック" charset="0"/>
              </a:defRPr>
            </a:lvl7pPr>
            <a:lvl8pPr marL="3792538" indent="-342900" fontAlgn="base">
              <a:spcBef>
                <a:spcPct val="0"/>
              </a:spcBef>
              <a:spcAft>
                <a:spcPct val="0"/>
              </a:spcAft>
              <a:tabLst>
                <a:tab pos="573088" algn="l"/>
              </a:tabLst>
              <a:defRPr>
                <a:solidFill>
                  <a:schemeClr val="tx1"/>
                </a:solidFill>
                <a:latin typeface="Arial" charset="0"/>
                <a:ea typeface="ＭＳ Ｐゴシック" charset="0"/>
              </a:defRPr>
            </a:lvl8pPr>
            <a:lvl9pPr marL="4249738" indent="-342900" fontAlgn="base">
              <a:spcBef>
                <a:spcPct val="0"/>
              </a:spcBef>
              <a:spcAft>
                <a:spcPct val="0"/>
              </a:spcAft>
              <a:tabLst>
                <a:tab pos="573088" algn="l"/>
              </a:tabLst>
              <a:defRPr>
                <a:solidFill>
                  <a:schemeClr val="tx1"/>
                </a:solidFill>
                <a:latin typeface="Arial" charset="0"/>
                <a:ea typeface="ＭＳ Ｐゴシック" charset="0"/>
              </a:defRPr>
            </a:lvl9pPr>
          </a:lstStyle>
          <a:p>
            <a:pPr algn="just"/>
            <a:r>
              <a:rPr lang="en-AU" sz="2000" b="0" dirty="0">
                <a:solidFill>
                  <a:srgbClr val="000000"/>
                </a:solidFill>
              </a:rPr>
              <a:t>The structure and </a:t>
            </a:r>
            <a:r>
              <a:rPr lang="en-AU" sz="2000" b="0" dirty="0" smtClean="0">
                <a:solidFill>
                  <a:srgbClr val="000000"/>
                </a:solidFill>
              </a:rPr>
              <a:t>organisation </a:t>
            </a:r>
            <a:r>
              <a:rPr lang="en-AU" sz="2000" b="0" dirty="0">
                <a:solidFill>
                  <a:srgbClr val="000000"/>
                </a:solidFill>
              </a:rPr>
              <a:t>of the self appears to become more rigid under threat, and to relax its boundaries when completely free from </a:t>
            </a:r>
            <a:r>
              <a:rPr lang="en-AU" sz="2000" b="0" dirty="0" smtClean="0">
                <a:solidFill>
                  <a:srgbClr val="000000"/>
                </a:solidFill>
              </a:rPr>
              <a:t>threat.</a:t>
            </a:r>
            <a:endParaRPr lang="en-AU" sz="2000" b="0" dirty="0">
              <a:solidFill>
                <a:srgbClr val="000000"/>
              </a:solidFill>
            </a:endParaRPr>
          </a:p>
        </p:txBody>
      </p:sp>
      <p:pic>
        <p:nvPicPr>
          <p:cNvPr id="62468" name="Picture 4"/>
          <p:cNvPicPr>
            <a:picLocks noChangeAspect="1" noChangeArrowheads="1"/>
          </p:cNvPicPr>
          <p:nvPr/>
        </p:nvPicPr>
        <p:blipFill>
          <a:blip r:embed="rId3">
            <a:alphaModFix amt="32000"/>
            <a:extLst>
              <a:ext uri="{28A0092B-C50C-407E-A947-70E740481C1C}">
                <a14:useLocalDpi xmlns:a14="http://schemas.microsoft.com/office/drawing/2010/main" val="0"/>
              </a:ext>
            </a:extLst>
          </a:blip>
          <a:srcRect/>
          <a:stretch>
            <a:fillRect/>
          </a:stretch>
        </p:blipFill>
        <p:spPr bwMode="auto">
          <a:xfrm>
            <a:off x="304800" y="228600"/>
            <a:ext cx="2057400" cy="2895600"/>
          </a:xfrm>
          <a:prstGeom prst="rect">
            <a:avLst/>
          </a:prstGeom>
          <a:noFill/>
          <a:ln>
            <a:noFill/>
          </a:ln>
          <a:effectLst/>
          <a:extLst>
            <a:ext uri="{909E8E84-426E-40dd-AFC4-6F175D3DCCD1}">
              <a14:hiddenFill xmlns:a14="http://schemas.microsoft.com/office/drawing/2010/main">
                <a:solidFill>
                  <a:schemeClr val="accent1">
                    <a:alpha val="32001"/>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2469" name="Text Box 5"/>
          <p:cNvSpPr txBox="1">
            <a:spLocks noChangeArrowheads="1"/>
          </p:cNvSpPr>
          <p:nvPr/>
        </p:nvSpPr>
        <p:spPr bwMode="auto">
          <a:xfrm>
            <a:off x="2590800" y="457200"/>
            <a:ext cx="4724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sz="3600" dirty="0">
                <a:solidFill>
                  <a:srgbClr val="000000"/>
                </a:solidFill>
                <a:effectLst>
                  <a:outerShdw blurRad="50800" dist="38100" dir="18900000" algn="bl" rotWithShape="0">
                    <a:prstClr val="black">
                      <a:alpha val="40000"/>
                    </a:prstClr>
                  </a:outerShdw>
                </a:effectLst>
              </a:rPr>
              <a:t>Carl Rogers</a:t>
            </a:r>
            <a:endParaRPr lang="en-AU" dirty="0">
              <a:solidFill>
                <a:srgbClr val="000000"/>
              </a:solidFill>
              <a:effectLst>
                <a:outerShdw blurRad="50800" dist="38100" dir="18900000" algn="bl" rotWithShape="0">
                  <a:prstClr val="black">
                    <a:alpha val="40000"/>
                  </a:prstClr>
                </a:outerShdw>
              </a:effectLst>
            </a:endParaRPr>
          </a:p>
        </p:txBody>
      </p:sp>
      <p:sp>
        <p:nvSpPr>
          <p:cNvPr id="62470" name="Text Box 6"/>
          <p:cNvSpPr txBox="1">
            <a:spLocks noChangeArrowheads="1"/>
          </p:cNvSpPr>
          <p:nvPr/>
        </p:nvSpPr>
        <p:spPr bwMode="auto">
          <a:xfrm>
            <a:off x="4800600" y="1143000"/>
            <a:ext cx="3505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sz="2000" dirty="0">
                <a:solidFill>
                  <a:srgbClr val="000000"/>
                </a:solidFill>
              </a:rPr>
              <a:t>Student-centred education</a:t>
            </a:r>
            <a:endParaRPr lang="en-AU" dirty="0">
              <a:solidFill>
                <a:srgbClr val="000000"/>
              </a:solidFill>
            </a:endParaRPr>
          </a:p>
        </p:txBody>
      </p:sp>
      <p:sp>
        <p:nvSpPr>
          <p:cNvPr id="62472" name="Rectangle 8"/>
          <p:cNvSpPr>
            <a:spLocks noChangeArrowheads="1"/>
          </p:cNvSpPr>
          <p:nvPr/>
        </p:nvSpPr>
        <p:spPr bwMode="auto">
          <a:xfrm>
            <a:off x="2699792" y="2780928"/>
            <a:ext cx="5486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r>
              <a:rPr lang="en-AU" sz="2000" b="0" dirty="0">
                <a:solidFill>
                  <a:srgbClr val="000000"/>
                </a:solidFill>
              </a:rPr>
              <a:t>We cannot teach another person directly; we can only facilitate his learning.</a:t>
            </a:r>
          </a:p>
        </p:txBody>
      </p:sp>
      <p:sp>
        <p:nvSpPr>
          <p:cNvPr id="62474" name="Text Box 10"/>
          <p:cNvSpPr txBox="1">
            <a:spLocks noChangeArrowheads="1"/>
          </p:cNvSpPr>
          <p:nvPr/>
        </p:nvSpPr>
        <p:spPr bwMode="auto">
          <a:xfrm>
            <a:off x="2819400" y="1905000"/>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sz="1200" b="0" dirty="0">
                <a:solidFill>
                  <a:srgbClr val="000000"/>
                </a:solidFill>
              </a:rPr>
              <a:t>from Barrett-Lennard, G. T. (1998) </a:t>
            </a:r>
            <a:r>
              <a:rPr lang="en-AU" sz="1200" b="0" i="1" dirty="0">
                <a:solidFill>
                  <a:srgbClr val="000000"/>
                </a:solidFill>
              </a:rPr>
              <a:t>Carl Roger's Helping System. Journey and substance</a:t>
            </a:r>
            <a:r>
              <a:rPr lang="en-AU" sz="1200" b="0" dirty="0">
                <a:solidFill>
                  <a:srgbClr val="000000"/>
                </a:solidFill>
              </a:rPr>
              <a:t> Sage, London</a:t>
            </a:r>
            <a:endParaRPr lang="en-AU" b="0" dirty="0">
              <a:solidFill>
                <a:srgbClr val="000000"/>
              </a:solidFill>
            </a:endParaRPr>
          </a:p>
        </p:txBody>
      </p:sp>
      <p:sp>
        <p:nvSpPr>
          <p:cNvPr id="62476" name="Text Box 12"/>
          <p:cNvSpPr txBox="1">
            <a:spLocks noChangeArrowheads="1"/>
          </p:cNvSpPr>
          <p:nvPr/>
        </p:nvSpPr>
        <p:spPr bwMode="auto">
          <a:xfrm>
            <a:off x="5848350" y="652463"/>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dirty="0">
                <a:solidFill>
                  <a:srgbClr val="000000"/>
                </a:solidFill>
              </a:rPr>
              <a:t>(1902 - 1987)</a:t>
            </a:r>
          </a:p>
        </p:txBody>
      </p:sp>
      <p:pic>
        <p:nvPicPr>
          <p:cNvPr id="2" name="two_boys.png" descr="/Users/CSC/Desktop/two_boys.png"/>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6012160" y="3290169"/>
            <a:ext cx="2231327" cy="1723007"/>
          </a:xfrm>
          <a:prstGeom prst="rect">
            <a:avLst/>
          </a:prstGeom>
        </p:spPr>
      </p:pic>
      <p:sp>
        <p:nvSpPr>
          <p:cNvPr id="3" name="TextBox 2"/>
          <p:cNvSpPr txBox="1"/>
          <p:nvPr/>
        </p:nvSpPr>
        <p:spPr>
          <a:xfrm>
            <a:off x="539552" y="3866233"/>
            <a:ext cx="5544616" cy="584776"/>
          </a:xfrm>
          <a:prstGeom prst="rect">
            <a:avLst/>
          </a:prstGeom>
          <a:noFill/>
        </p:spPr>
        <p:txBody>
          <a:bodyPr wrap="square" rtlCol="0">
            <a:spAutoFit/>
          </a:bodyPr>
          <a:lstStyle/>
          <a:p>
            <a:r>
              <a:rPr lang="en-US" sz="1600" b="0" i="1" dirty="0" smtClean="0"/>
              <a:t>Two boys talking. One says to the other “I have taught my dog to talk.”</a:t>
            </a:r>
            <a:endParaRPr lang="en-US" sz="1600" b="0" i="1" dirty="0"/>
          </a:p>
        </p:txBody>
      </p:sp>
      <p:sp>
        <p:nvSpPr>
          <p:cNvPr id="11" name="TextBox 10"/>
          <p:cNvSpPr txBox="1"/>
          <p:nvPr/>
        </p:nvSpPr>
        <p:spPr>
          <a:xfrm>
            <a:off x="1691680" y="4103743"/>
            <a:ext cx="5544616" cy="338554"/>
          </a:xfrm>
          <a:prstGeom prst="rect">
            <a:avLst/>
          </a:prstGeom>
          <a:noFill/>
        </p:spPr>
        <p:txBody>
          <a:bodyPr wrap="square" rtlCol="0">
            <a:spAutoFit/>
          </a:bodyPr>
          <a:lstStyle/>
          <a:p>
            <a:r>
              <a:rPr lang="en-US" sz="1600" b="0" i="1" dirty="0" smtClean="0"/>
              <a:t>The other boy replies, “But your dog can’t talk.”</a:t>
            </a:r>
            <a:endParaRPr lang="en-US" sz="1600" b="0" i="1" dirty="0"/>
          </a:p>
        </p:txBody>
      </p:sp>
      <p:sp>
        <p:nvSpPr>
          <p:cNvPr id="12" name="TextBox 11"/>
          <p:cNvSpPr txBox="1"/>
          <p:nvPr/>
        </p:nvSpPr>
        <p:spPr>
          <a:xfrm>
            <a:off x="539552" y="4361577"/>
            <a:ext cx="5544616" cy="584776"/>
          </a:xfrm>
          <a:prstGeom prst="rect">
            <a:avLst/>
          </a:prstGeom>
          <a:noFill/>
        </p:spPr>
        <p:txBody>
          <a:bodyPr wrap="square" rtlCol="0">
            <a:spAutoFit/>
          </a:bodyPr>
          <a:lstStyle/>
          <a:p>
            <a:r>
              <a:rPr lang="en-US" sz="1600" b="0" i="1" dirty="0" smtClean="0"/>
              <a:t>The first boy nods and adds, “I know, I said I taught him not that he learnt how to do it.”</a:t>
            </a:r>
            <a:endParaRPr lang="en-US" sz="1600" b="0" i="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472"/>
                                        </p:tgtEl>
                                        <p:attrNameLst>
                                          <p:attrName>style.visibility</p:attrName>
                                        </p:attrNameLst>
                                      </p:cBhvr>
                                      <p:to>
                                        <p:strVal val="visible"/>
                                      </p:to>
                                    </p:set>
                                    <p:animEffect transition="in" filter="fade">
                                      <p:cBhvr>
                                        <p:cTn id="7" dur="500"/>
                                        <p:tgtEl>
                                          <p:spTgt spid="624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2467">
                                            <p:txEl>
                                              <p:pRg st="0" end="0"/>
                                            </p:txEl>
                                          </p:spTgt>
                                        </p:tgtEl>
                                        <p:attrNameLst>
                                          <p:attrName>style.visibility</p:attrName>
                                        </p:attrNameLst>
                                      </p:cBhvr>
                                      <p:to>
                                        <p:strVal val="visible"/>
                                      </p:to>
                                    </p:set>
                                    <p:animEffect transition="in" filter="fade">
                                      <p:cBhvr>
                                        <p:cTn id="30" dur="500"/>
                                        <p:tgtEl>
                                          <p:spTgt spid="624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P spid="62472" grpId="0"/>
      <p:bldP spid="3"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 Box 3"/>
          <p:cNvSpPr txBox="1">
            <a:spLocks noChangeArrowheads="1"/>
          </p:cNvSpPr>
          <p:nvPr/>
        </p:nvSpPr>
        <p:spPr bwMode="auto">
          <a:xfrm>
            <a:off x="539552" y="3501008"/>
            <a:ext cx="7620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tabLst>
                <a:tab pos="573088" algn="l"/>
              </a:tabLst>
              <a:defRPr>
                <a:solidFill>
                  <a:schemeClr val="tx1"/>
                </a:solidFill>
                <a:latin typeface="Arial" charset="0"/>
                <a:ea typeface="ＭＳ Ｐゴシック" charset="0"/>
              </a:defRPr>
            </a:lvl1pPr>
            <a:lvl2pPr marL="820738" indent="-342900">
              <a:tabLst>
                <a:tab pos="573088" algn="l"/>
              </a:tabLst>
              <a:defRPr>
                <a:solidFill>
                  <a:schemeClr val="tx1"/>
                </a:solidFill>
                <a:latin typeface="Arial" charset="0"/>
                <a:ea typeface="ＭＳ Ｐゴシック" charset="0"/>
              </a:defRPr>
            </a:lvl2pPr>
            <a:lvl3pPr marL="1354138" indent="-342900">
              <a:tabLst>
                <a:tab pos="573088" algn="l"/>
              </a:tabLst>
              <a:defRPr>
                <a:solidFill>
                  <a:schemeClr val="tx1"/>
                </a:solidFill>
                <a:latin typeface="Arial" charset="0"/>
                <a:ea typeface="ＭＳ Ｐゴシック" charset="0"/>
              </a:defRPr>
            </a:lvl3pPr>
            <a:lvl4pPr marL="1887538" indent="-342900">
              <a:tabLst>
                <a:tab pos="573088" algn="l"/>
              </a:tabLst>
              <a:defRPr>
                <a:solidFill>
                  <a:schemeClr val="tx1"/>
                </a:solidFill>
                <a:latin typeface="Arial" charset="0"/>
                <a:ea typeface="ＭＳ Ｐゴシック" charset="0"/>
              </a:defRPr>
            </a:lvl4pPr>
            <a:lvl5pPr marL="2420938" indent="-342900">
              <a:tabLst>
                <a:tab pos="573088" algn="l"/>
              </a:tabLst>
              <a:defRPr>
                <a:solidFill>
                  <a:schemeClr val="tx1"/>
                </a:solidFill>
                <a:latin typeface="Arial" charset="0"/>
                <a:ea typeface="ＭＳ Ｐゴシック" charset="0"/>
              </a:defRPr>
            </a:lvl5pPr>
            <a:lvl6pPr marL="2878138" indent="-342900" fontAlgn="base">
              <a:spcBef>
                <a:spcPct val="0"/>
              </a:spcBef>
              <a:spcAft>
                <a:spcPct val="0"/>
              </a:spcAft>
              <a:tabLst>
                <a:tab pos="573088" algn="l"/>
              </a:tabLst>
              <a:defRPr>
                <a:solidFill>
                  <a:schemeClr val="tx1"/>
                </a:solidFill>
                <a:latin typeface="Arial" charset="0"/>
                <a:ea typeface="ＭＳ Ｐゴシック" charset="0"/>
              </a:defRPr>
            </a:lvl6pPr>
            <a:lvl7pPr marL="3335338" indent="-342900" fontAlgn="base">
              <a:spcBef>
                <a:spcPct val="0"/>
              </a:spcBef>
              <a:spcAft>
                <a:spcPct val="0"/>
              </a:spcAft>
              <a:tabLst>
                <a:tab pos="573088" algn="l"/>
              </a:tabLst>
              <a:defRPr>
                <a:solidFill>
                  <a:schemeClr val="tx1"/>
                </a:solidFill>
                <a:latin typeface="Arial" charset="0"/>
                <a:ea typeface="ＭＳ Ｐゴシック" charset="0"/>
              </a:defRPr>
            </a:lvl7pPr>
            <a:lvl8pPr marL="3792538" indent="-342900" fontAlgn="base">
              <a:spcBef>
                <a:spcPct val="0"/>
              </a:spcBef>
              <a:spcAft>
                <a:spcPct val="0"/>
              </a:spcAft>
              <a:tabLst>
                <a:tab pos="573088" algn="l"/>
              </a:tabLst>
              <a:defRPr>
                <a:solidFill>
                  <a:schemeClr val="tx1"/>
                </a:solidFill>
                <a:latin typeface="Arial" charset="0"/>
                <a:ea typeface="ＭＳ Ｐゴシック" charset="0"/>
              </a:defRPr>
            </a:lvl8pPr>
            <a:lvl9pPr marL="4249738" indent="-342900" fontAlgn="base">
              <a:spcBef>
                <a:spcPct val="0"/>
              </a:spcBef>
              <a:spcAft>
                <a:spcPct val="0"/>
              </a:spcAft>
              <a:tabLst>
                <a:tab pos="573088" algn="l"/>
              </a:tabLst>
              <a:defRPr>
                <a:solidFill>
                  <a:schemeClr val="tx1"/>
                </a:solidFill>
                <a:latin typeface="Arial" charset="0"/>
                <a:ea typeface="ＭＳ Ｐゴシック" charset="0"/>
              </a:defRPr>
            </a:lvl9pPr>
          </a:lstStyle>
          <a:p>
            <a:pPr algn="just"/>
            <a:r>
              <a:rPr lang="en-AU" sz="2000" b="0" dirty="0" smtClean="0">
                <a:solidFill>
                  <a:srgbClr val="000000"/>
                </a:solidFill>
              </a:rPr>
              <a:t>The </a:t>
            </a:r>
            <a:r>
              <a:rPr lang="en-AU" sz="2000" b="0" dirty="0">
                <a:solidFill>
                  <a:srgbClr val="000000"/>
                </a:solidFill>
              </a:rPr>
              <a:t>educational situation which most effectively promotes significant learning is one in </a:t>
            </a:r>
            <a:r>
              <a:rPr lang="en-AU" sz="2000" b="0" dirty="0" smtClean="0">
                <a:solidFill>
                  <a:srgbClr val="000000"/>
                </a:solidFill>
              </a:rPr>
              <a:t>which:</a:t>
            </a:r>
          </a:p>
          <a:p>
            <a:pPr algn="just"/>
            <a:endParaRPr lang="en-AU" sz="2000" b="0" dirty="0">
              <a:solidFill>
                <a:srgbClr val="000000"/>
              </a:solidFill>
            </a:endParaRPr>
          </a:p>
          <a:p>
            <a:pPr lvl="1" algn="just">
              <a:buFont typeface="Arial" charset="0"/>
              <a:buAutoNum type="arabicPeriod"/>
            </a:pPr>
            <a:r>
              <a:rPr lang="en-AU" sz="2000" b="0" dirty="0">
                <a:solidFill>
                  <a:srgbClr val="000000"/>
                </a:solidFill>
              </a:rPr>
              <a:t>the threat to the learner</a:t>
            </a:r>
            <a:r>
              <a:rPr lang="ja-JP" altLang="en-AU" sz="2000" b="0" dirty="0">
                <a:solidFill>
                  <a:srgbClr val="000000"/>
                </a:solidFill>
                <a:latin typeface="Arial"/>
              </a:rPr>
              <a:t>’</a:t>
            </a:r>
            <a:r>
              <a:rPr lang="en-AU" sz="2000" b="0" dirty="0">
                <a:solidFill>
                  <a:srgbClr val="000000"/>
                </a:solidFill>
              </a:rPr>
              <a:t>s self is reduced to a minimum, and </a:t>
            </a:r>
            <a:endParaRPr lang="en-AU" sz="2000" b="0" dirty="0" smtClean="0">
              <a:solidFill>
                <a:srgbClr val="000000"/>
              </a:solidFill>
            </a:endParaRPr>
          </a:p>
          <a:p>
            <a:pPr lvl="1" algn="just">
              <a:buFont typeface="Arial" charset="0"/>
              <a:buAutoNum type="arabicPeriod"/>
            </a:pPr>
            <a:endParaRPr lang="en-AU" sz="2000" b="0" dirty="0">
              <a:solidFill>
                <a:srgbClr val="000000"/>
              </a:solidFill>
            </a:endParaRPr>
          </a:p>
          <a:p>
            <a:pPr lvl="1" algn="just">
              <a:buFont typeface="Arial" charset="0"/>
              <a:buAutoNum type="arabicPeriod"/>
            </a:pPr>
            <a:r>
              <a:rPr lang="en-AU" sz="2000" b="0" dirty="0">
                <a:solidFill>
                  <a:srgbClr val="000000"/>
                </a:solidFill>
              </a:rPr>
              <a:t>a differentiated perception of the field of experience is facilitated.</a:t>
            </a:r>
            <a:endParaRPr lang="en-AU" b="0" dirty="0">
              <a:solidFill>
                <a:srgbClr val="000000"/>
              </a:solidFill>
            </a:endParaRPr>
          </a:p>
        </p:txBody>
      </p:sp>
      <p:pic>
        <p:nvPicPr>
          <p:cNvPr id="62468" name="Picture 4"/>
          <p:cNvPicPr>
            <a:picLocks noChangeAspect="1" noChangeArrowheads="1"/>
          </p:cNvPicPr>
          <p:nvPr/>
        </p:nvPicPr>
        <p:blipFill>
          <a:blip r:embed="rId3">
            <a:alphaModFix amt="32000"/>
            <a:extLst>
              <a:ext uri="{28A0092B-C50C-407E-A947-70E740481C1C}">
                <a14:useLocalDpi xmlns:a14="http://schemas.microsoft.com/office/drawing/2010/main" val="0"/>
              </a:ext>
            </a:extLst>
          </a:blip>
          <a:srcRect/>
          <a:stretch>
            <a:fillRect/>
          </a:stretch>
        </p:blipFill>
        <p:spPr bwMode="auto">
          <a:xfrm>
            <a:off x="304800" y="228600"/>
            <a:ext cx="2057400" cy="2895600"/>
          </a:xfrm>
          <a:prstGeom prst="rect">
            <a:avLst/>
          </a:prstGeom>
          <a:noFill/>
          <a:ln>
            <a:noFill/>
          </a:ln>
          <a:effectLst/>
          <a:extLst>
            <a:ext uri="{909E8E84-426E-40dd-AFC4-6F175D3DCCD1}">
              <a14:hiddenFill xmlns:a14="http://schemas.microsoft.com/office/drawing/2010/main">
                <a:solidFill>
                  <a:schemeClr val="accent1">
                    <a:alpha val="32001"/>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2469" name="Text Box 5"/>
          <p:cNvSpPr txBox="1">
            <a:spLocks noChangeArrowheads="1"/>
          </p:cNvSpPr>
          <p:nvPr/>
        </p:nvSpPr>
        <p:spPr bwMode="auto">
          <a:xfrm>
            <a:off x="2590800" y="457200"/>
            <a:ext cx="4724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sz="3600" dirty="0">
                <a:solidFill>
                  <a:srgbClr val="000000"/>
                </a:solidFill>
                <a:effectLst>
                  <a:outerShdw blurRad="50800" dist="38100" dir="18900000" algn="bl" rotWithShape="0">
                    <a:prstClr val="black">
                      <a:alpha val="40000"/>
                    </a:prstClr>
                  </a:outerShdw>
                </a:effectLst>
              </a:rPr>
              <a:t>Carl Rogers</a:t>
            </a:r>
            <a:endParaRPr lang="en-AU" dirty="0">
              <a:solidFill>
                <a:srgbClr val="000000"/>
              </a:solidFill>
              <a:effectLst>
                <a:outerShdw blurRad="50800" dist="38100" dir="18900000" algn="bl" rotWithShape="0">
                  <a:prstClr val="black">
                    <a:alpha val="40000"/>
                  </a:prstClr>
                </a:outerShdw>
              </a:effectLst>
            </a:endParaRPr>
          </a:p>
        </p:txBody>
      </p:sp>
      <p:sp>
        <p:nvSpPr>
          <p:cNvPr id="62470" name="Text Box 6"/>
          <p:cNvSpPr txBox="1">
            <a:spLocks noChangeArrowheads="1"/>
          </p:cNvSpPr>
          <p:nvPr/>
        </p:nvSpPr>
        <p:spPr bwMode="auto">
          <a:xfrm>
            <a:off x="4800600" y="1143000"/>
            <a:ext cx="3505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sz="2000" dirty="0">
                <a:solidFill>
                  <a:srgbClr val="000000"/>
                </a:solidFill>
              </a:rPr>
              <a:t>Student-centred education</a:t>
            </a:r>
            <a:endParaRPr lang="en-AU" dirty="0">
              <a:solidFill>
                <a:srgbClr val="000000"/>
              </a:solidFill>
            </a:endParaRPr>
          </a:p>
        </p:txBody>
      </p:sp>
      <p:sp>
        <p:nvSpPr>
          <p:cNvPr id="62471" name="Line 7"/>
          <p:cNvSpPr>
            <a:spLocks noChangeShapeType="1"/>
          </p:cNvSpPr>
          <p:nvPr/>
        </p:nvSpPr>
        <p:spPr bwMode="auto">
          <a:xfrm>
            <a:off x="2681288" y="1109663"/>
            <a:ext cx="5472112" cy="33337"/>
          </a:xfrm>
          <a:prstGeom prst="line">
            <a:avLst/>
          </a:prstGeom>
          <a:noFill/>
          <a:ln w="508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2474" name="Text Box 10"/>
          <p:cNvSpPr txBox="1">
            <a:spLocks noChangeArrowheads="1"/>
          </p:cNvSpPr>
          <p:nvPr/>
        </p:nvSpPr>
        <p:spPr bwMode="auto">
          <a:xfrm>
            <a:off x="2819400" y="1905000"/>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sz="1200" b="0" dirty="0">
                <a:solidFill>
                  <a:srgbClr val="000000"/>
                </a:solidFill>
              </a:rPr>
              <a:t>from Barrett-Lennard, G. T. (1998) </a:t>
            </a:r>
            <a:r>
              <a:rPr lang="en-AU" sz="1200" b="0" i="1" dirty="0">
                <a:solidFill>
                  <a:srgbClr val="000000"/>
                </a:solidFill>
              </a:rPr>
              <a:t>Carl Roger's Helping System. Journey and substance</a:t>
            </a:r>
            <a:r>
              <a:rPr lang="en-AU" sz="1200" b="0" dirty="0">
                <a:solidFill>
                  <a:srgbClr val="000000"/>
                </a:solidFill>
              </a:rPr>
              <a:t> Sage, London</a:t>
            </a:r>
            <a:endParaRPr lang="en-AU" b="0" dirty="0">
              <a:solidFill>
                <a:srgbClr val="000000"/>
              </a:solidFill>
            </a:endParaRPr>
          </a:p>
        </p:txBody>
      </p:sp>
      <p:sp>
        <p:nvSpPr>
          <p:cNvPr id="62476" name="Text Box 12"/>
          <p:cNvSpPr txBox="1">
            <a:spLocks noChangeArrowheads="1"/>
          </p:cNvSpPr>
          <p:nvPr/>
        </p:nvSpPr>
        <p:spPr bwMode="auto">
          <a:xfrm>
            <a:off x="5848350" y="652463"/>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dirty="0">
                <a:solidFill>
                  <a:srgbClr val="000000"/>
                </a:solidFill>
              </a:rPr>
              <a:t>(1902 - 1987)</a:t>
            </a:r>
          </a:p>
        </p:txBody>
      </p:sp>
      <p:sp>
        <p:nvSpPr>
          <p:cNvPr id="62477" name="Text Box 13"/>
          <p:cNvSpPr txBox="1">
            <a:spLocks noChangeArrowheads="1"/>
          </p:cNvSpPr>
          <p:nvPr/>
        </p:nvSpPr>
        <p:spPr bwMode="auto">
          <a:xfrm>
            <a:off x="1331640" y="5319613"/>
            <a:ext cx="7239000" cy="701675"/>
          </a:xfrm>
          <a:prstGeom prst="rect">
            <a:avLst/>
          </a:prstGeom>
          <a:solidFill>
            <a:schemeClr val="bg1"/>
          </a:solidFill>
          <a:ln w="9525">
            <a:solidFill>
              <a:schemeClr val="bg1"/>
            </a:solidFill>
            <a:miter lim="800000"/>
            <a:headEnd/>
            <a:tailEnd/>
          </a:ln>
          <a:effectLst/>
        </p:spPr>
        <p:txBody>
          <a:bodyPr>
            <a:spAutoFit/>
          </a:bodyPr>
          <a:lstStyle/>
          <a:p>
            <a:pPr>
              <a:spcBef>
                <a:spcPct val="50000"/>
              </a:spcBef>
            </a:pPr>
            <a:r>
              <a:rPr lang="en-AU" sz="2000" b="0" dirty="0">
                <a:solidFill>
                  <a:srgbClr val="000000"/>
                </a:solidFill>
              </a:rPr>
              <a:t>students learn ways to look at experiences and situations differently.</a:t>
            </a:r>
            <a:endParaRPr lang="en-AU" b="0" dirty="0">
              <a:solidFill>
                <a:srgbClr val="000000"/>
              </a:solidFill>
            </a:endParaRPr>
          </a:p>
        </p:txBody>
      </p:sp>
    </p:spTree>
    <p:extLst>
      <p:ext uri="{BB962C8B-B14F-4D97-AF65-F5344CB8AC3E}">
        <p14:creationId xmlns:p14="http://schemas.microsoft.com/office/powerpoint/2010/main" val="3189665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fade">
                                      <p:cBhvr>
                                        <p:cTn id="7" dur="1000"/>
                                        <p:tgtEl>
                                          <p:spTgt spid="6246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467">
                                            <p:txEl>
                                              <p:pRg st="2" end="2"/>
                                            </p:txEl>
                                          </p:spTgt>
                                        </p:tgtEl>
                                        <p:attrNameLst>
                                          <p:attrName>style.visibility</p:attrName>
                                        </p:attrNameLst>
                                      </p:cBhvr>
                                      <p:to>
                                        <p:strVal val="visible"/>
                                      </p:to>
                                    </p:set>
                                    <p:animEffect transition="in" filter="fade">
                                      <p:cBhvr>
                                        <p:cTn id="10" dur="1000"/>
                                        <p:tgtEl>
                                          <p:spTgt spid="62467">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2467">
                                            <p:txEl>
                                              <p:pRg st="4" end="4"/>
                                            </p:txEl>
                                          </p:spTgt>
                                        </p:tgtEl>
                                        <p:attrNameLst>
                                          <p:attrName>style.visibility</p:attrName>
                                        </p:attrNameLst>
                                      </p:cBhvr>
                                      <p:to>
                                        <p:strVal val="visible"/>
                                      </p:to>
                                    </p:set>
                                    <p:animEffect transition="in" filter="fade">
                                      <p:cBhvr>
                                        <p:cTn id="13" dur="1000"/>
                                        <p:tgtEl>
                                          <p:spTgt spid="62467">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2477"/>
                                        </p:tgtEl>
                                        <p:attrNameLst>
                                          <p:attrName>style.visibility</p:attrName>
                                        </p:attrNameLst>
                                      </p:cBhvr>
                                      <p:to>
                                        <p:strVal val="visible"/>
                                      </p:to>
                                    </p:set>
                                    <p:animEffect transition="in" filter="fade">
                                      <p:cBhvr>
                                        <p:cTn id="18" dur="500"/>
                                        <p:tgtEl>
                                          <p:spTgt spid="62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P spid="6247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67544" y="4221088"/>
            <a:ext cx="8066087" cy="2117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nSpc>
                <a:spcPct val="110000"/>
              </a:lnSpc>
            </a:pPr>
            <a:r>
              <a:rPr lang="en-AU" sz="2400" b="0" dirty="0">
                <a:solidFill>
                  <a:srgbClr val="000000"/>
                </a:solidFill>
                <a:latin typeface="+mn-lt"/>
              </a:rPr>
              <a:t>I can be a tool of torture or an instrument of inspiration. I can humiliate or </a:t>
            </a:r>
            <a:r>
              <a:rPr lang="en-AU" sz="2400" b="0" dirty="0" smtClean="0">
                <a:solidFill>
                  <a:srgbClr val="000000"/>
                </a:solidFill>
                <a:latin typeface="+mn-lt"/>
              </a:rPr>
              <a:t>humour</a:t>
            </a:r>
            <a:r>
              <a:rPr lang="en-AU" sz="2400" b="0" dirty="0">
                <a:solidFill>
                  <a:srgbClr val="000000"/>
                </a:solidFill>
                <a:latin typeface="+mn-lt"/>
              </a:rPr>
              <a:t>, hurt or heal. In all situations, it is my response that decides whether a crisis will be escalated or de-escalated, a child </a:t>
            </a:r>
            <a:r>
              <a:rPr lang="en-AU" sz="2400" b="0" dirty="0" smtClean="0">
                <a:solidFill>
                  <a:srgbClr val="000000"/>
                </a:solidFill>
                <a:latin typeface="+mn-lt"/>
              </a:rPr>
              <a:t>humanised </a:t>
            </a:r>
            <a:r>
              <a:rPr lang="en-AU" sz="2400" b="0" dirty="0">
                <a:solidFill>
                  <a:srgbClr val="000000"/>
                </a:solidFill>
                <a:latin typeface="+mn-lt"/>
              </a:rPr>
              <a:t>or de-</a:t>
            </a:r>
            <a:r>
              <a:rPr lang="en-AU" sz="2400" b="0" dirty="0" smtClean="0">
                <a:solidFill>
                  <a:srgbClr val="000000"/>
                </a:solidFill>
                <a:latin typeface="+mn-lt"/>
              </a:rPr>
              <a:t>humanised. </a:t>
            </a:r>
            <a:endParaRPr lang="en-AU" sz="2400" b="0" dirty="0">
              <a:solidFill>
                <a:srgbClr val="000000"/>
              </a:solidFill>
              <a:latin typeface="+mn-lt"/>
            </a:endParaRPr>
          </a:p>
        </p:txBody>
      </p:sp>
      <p:pic>
        <p:nvPicPr>
          <p:cNvPr id="3075" name="Picture 3" descr="gino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7725" y="260350"/>
            <a:ext cx="1190625" cy="1781175"/>
          </a:xfrm>
          <a:prstGeom prst="rect">
            <a:avLst/>
          </a:prstGeom>
          <a:noFill/>
          <a:extLst>
            <a:ext uri="{909E8E84-426E-40dd-AFC4-6F175D3DCCD1}">
              <a14:hiddenFill xmlns:a14="http://schemas.microsoft.com/office/drawing/2010/main">
                <a:solidFill>
                  <a:srgbClr val="FFFFFF"/>
                </a:solidFill>
              </a14:hiddenFill>
            </a:ext>
          </a:extLst>
        </p:spPr>
      </p:pic>
      <p:sp>
        <p:nvSpPr>
          <p:cNvPr id="3076" name="Text Box 4"/>
          <p:cNvSpPr txBox="1">
            <a:spLocks noChangeArrowheads="1"/>
          </p:cNvSpPr>
          <p:nvPr/>
        </p:nvSpPr>
        <p:spPr bwMode="auto">
          <a:xfrm>
            <a:off x="1692275" y="261938"/>
            <a:ext cx="48244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AU" sz="3200" dirty="0">
                <a:solidFill>
                  <a:srgbClr val="000000"/>
                </a:solidFill>
                <a:effectLst>
                  <a:outerShdw blurRad="50800" dist="38100" dir="18900000" algn="bl" rotWithShape="0">
                    <a:prstClr val="black">
                      <a:alpha val="40000"/>
                    </a:prstClr>
                  </a:outerShdw>
                </a:effectLst>
              </a:rPr>
              <a:t>HAIM GINOTT</a:t>
            </a:r>
          </a:p>
        </p:txBody>
      </p:sp>
      <p:sp>
        <p:nvSpPr>
          <p:cNvPr id="3078" name="Text Box 6"/>
          <p:cNvSpPr txBox="1">
            <a:spLocks noChangeArrowheads="1"/>
          </p:cNvSpPr>
          <p:nvPr/>
        </p:nvSpPr>
        <p:spPr bwMode="auto">
          <a:xfrm>
            <a:off x="508000" y="428625"/>
            <a:ext cx="3095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AU" b="0" i="1">
                <a:solidFill>
                  <a:srgbClr val="000000"/>
                </a:solidFill>
              </a:rPr>
              <a:t>Famous quote from</a:t>
            </a:r>
          </a:p>
        </p:txBody>
      </p:sp>
      <p:sp>
        <p:nvSpPr>
          <p:cNvPr id="3079" name="Text Box 7"/>
          <p:cNvSpPr txBox="1">
            <a:spLocks noChangeArrowheads="1"/>
          </p:cNvSpPr>
          <p:nvPr/>
        </p:nvSpPr>
        <p:spPr bwMode="auto">
          <a:xfrm>
            <a:off x="455240" y="1268760"/>
            <a:ext cx="6493024" cy="898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110000"/>
              </a:lnSpc>
            </a:pPr>
            <a:r>
              <a:rPr lang="en-AU" sz="2400" b="0" dirty="0" smtClean="0">
                <a:solidFill>
                  <a:srgbClr val="000000"/>
                </a:solidFill>
              </a:rPr>
              <a:t>I </a:t>
            </a:r>
            <a:r>
              <a:rPr lang="en-AU" sz="2400" b="0" dirty="0">
                <a:solidFill>
                  <a:srgbClr val="000000"/>
                </a:solidFill>
              </a:rPr>
              <a:t>have come to the frightening conclusion </a:t>
            </a:r>
            <a:r>
              <a:rPr lang="en-AU" sz="2400" b="0" dirty="0" smtClean="0">
                <a:solidFill>
                  <a:srgbClr val="000000"/>
                </a:solidFill>
              </a:rPr>
              <a:t>that I </a:t>
            </a:r>
            <a:r>
              <a:rPr lang="en-AU" sz="2400" b="0" dirty="0">
                <a:solidFill>
                  <a:srgbClr val="000000"/>
                </a:solidFill>
              </a:rPr>
              <a:t>am the decisive element in the classroom.</a:t>
            </a:r>
          </a:p>
        </p:txBody>
      </p:sp>
      <p:sp>
        <p:nvSpPr>
          <p:cNvPr id="3080" name="Text Box 8"/>
          <p:cNvSpPr txBox="1">
            <a:spLocks noChangeArrowheads="1"/>
          </p:cNvSpPr>
          <p:nvPr/>
        </p:nvSpPr>
        <p:spPr bwMode="auto">
          <a:xfrm>
            <a:off x="467544" y="2365834"/>
            <a:ext cx="8077200" cy="17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10000"/>
              </a:lnSpc>
              <a:spcBef>
                <a:spcPct val="50000"/>
              </a:spcBef>
            </a:pPr>
            <a:r>
              <a:rPr lang="en-AU" sz="2400" b="0" dirty="0" smtClean="0">
                <a:solidFill>
                  <a:srgbClr val="000000"/>
                </a:solidFill>
              </a:rPr>
              <a:t>It </a:t>
            </a:r>
            <a:r>
              <a:rPr lang="en-AU" sz="2400" b="0" dirty="0">
                <a:solidFill>
                  <a:srgbClr val="000000"/>
                </a:solidFill>
              </a:rPr>
              <a:t>is my personal approach that creates the climate. It is my daily mood that makes the weather. As a teacher, I possess a tremendous power to make a child's life miserable or joyous.</a:t>
            </a:r>
          </a:p>
        </p:txBody>
      </p:sp>
      <p:sp>
        <p:nvSpPr>
          <p:cNvPr id="3081" name="Text Box 9"/>
          <p:cNvSpPr txBox="1">
            <a:spLocks noChangeArrowheads="1"/>
          </p:cNvSpPr>
          <p:nvPr/>
        </p:nvSpPr>
        <p:spPr bwMode="auto">
          <a:xfrm rot="16180719">
            <a:off x="5911057" y="3461543"/>
            <a:ext cx="563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dirty="0">
                <a:solidFill>
                  <a:srgbClr val="FF5050"/>
                </a:solidFill>
              </a:rPr>
              <a:t>Ginott, H. (1995). Teacher and child. Collier, N.Y.</a:t>
            </a:r>
            <a:endParaRPr lang="en-AU" dirty="0">
              <a:solidFill>
                <a:srgbClr val="FF505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fade">
                                      <p:cBhvr>
                                        <p:cTn id="7" dur="500"/>
                                        <p:tgtEl>
                                          <p:spTgt spid="30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fade">
                                      <p:cBhvr>
                                        <p:cTn id="12" dur="500"/>
                                        <p:tgtEl>
                                          <p:spTgt spid="30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81"/>
                                        </p:tgtEl>
                                        <p:attrNameLst>
                                          <p:attrName>style.visibility</p:attrName>
                                        </p:attrNameLst>
                                      </p:cBhvr>
                                      <p:to>
                                        <p:strVal val="visible"/>
                                      </p:to>
                                    </p:set>
                                    <p:animEffect transition="in" filter="fade">
                                      <p:cBhvr>
                                        <p:cTn id="22"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1"/>
      <p:bldP spid="3079" grpId="0"/>
      <p:bldP spid="3080" grpId="0"/>
      <p:bldP spid="308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381000" y="1295400"/>
            <a:ext cx="6567264" cy="1409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just">
              <a:lnSpc>
                <a:spcPct val="120000"/>
              </a:lnSpc>
            </a:pPr>
            <a:r>
              <a:rPr lang="en-AU" sz="2400" b="0" dirty="0">
                <a:solidFill>
                  <a:srgbClr val="000000"/>
                </a:solidFill>
              </a:rPr>
              <a:t>Ginott likened a newly graduated teacher to a man who has a thousand-dollar bill, but doesn't have small change to buy a cup of coffee. </a:t>
            </a:r>
          </a:p>
        </p:txBody>
      </p:sp>
      <p:pic>
        <p:nvPicPr>
          <p:cNvPr id="61444" name="Picture 4" descr="gino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7725" y="260350"/>
            <a:ext cx="1190625" cy="1781175"/>
          </a:xfrm>
          <a:prstGeom prst="rect">
            <a:avLst/>
          </a:prstGeom>
          <a:noFill/>
          <a:extLst>
            <a:ext uri="{909E8E84-426E-40dd-AFC4-6F175D3DCCD1}">
              <a14:hiddenFill xmlns:a14="http://schemas.microsoft.com/office/drawing/2010/main">
                <a:solidFill>
                  <a:srgbClr val="FFFFFF"/>
                </a:solidFill>
              </a14:hiddenFill>
            </a:ext>
          </a:extLst>
        </p:spPr>
      </p:pic>
      <p:sp>
        <p:nvSpPr>
          <p:cNvPr id="61445" name="Text Box 5"/>
          <p:cNvSpPr txBox="1">
            <a:spLocks noChangeArrowheads="1"/>
          </p:cNvSpPr>
          <p:nvPr/>
        </p:nvSpPr>
        <p:spPr bwMode="auto">
          <a:xfrm>
            <a:off x="1692275" y="261938"/>
            <a:ext cx="48244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AU" sz="3200" dirty="0">
                <a:solidFill>
                  <a:srgbClr val="000000"/>
                </a:solidFill>
                <a:effectLst>
                  <a:outerShdw blurRad="50800" dist="38100" dir="18900000" algn="bl" rotWithShape="0">
                    <a:prstClr val="black">
                      <a:alpha val="40000"/>
                    </a:prstClr>
                  </a:outerShdw>
                </a:effectLst>
              </a:rPr>
              <a:t>HAIM GINOTT</a:t>
            </a:r>
          </a:p>
        </p:txBody>
      </p:sp>
      <p:sp>
        <p:nvSpPr>
          <p:cNvPr id="61447" name="Text Box 7"/>
          <p:cNvSpPr txBox="1">
            <a:spLocks noChangeArrowheads="1"/>
          </p:cNvSpPr>
          <p:nvPr/>
        </p:nvSpPr>
        <p:spPr bwMode="auto">
          <a:xfrm>
            <a:off x="381000" y="3124200"/>
            <a:ext cx="7848600" cy="1409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lnSpc>
                <a:spcPct val="120000"/>
              </a:lnSpc>
            </a:pPr>
            <a:r>
              <a:rPr lang="en-AU" sz="2400" b="0" dirty="0">
                <a:solidFill>
                  <a:srgbClr val="000000"/>
                </a:solidFill>
              </a:rPr>
              <a:t>One of his rather startling observations was that children are our enemies and we don't know it, and we are their friends and they don't know it.</a:t>
            </a:r>
            <a:endParaRPr lang="en-AU" sz="2400" dirty="0">
              <a:solidFill>
                <a:srgbClr val="000000"/>
              </a:solidFill>
            </a:endParaRPr>
          </a:p>
        </p:txBody>
      </p:sp>
      <p:sp>
        <p:nvSpPr>
          <p:cNvPr id="61448" name="Text Box 8"/>
          <p:cNvSpPr txBox="1">
            <a:spLocks noChangeArrowheads="1"/>
          </p:cNvSpPr>
          <p:nvPr/>
        </p:nvSpPr>
        <p:spPr bwMode="auto">
          <a:xfrm>
            <a:off x="457200" y="5029200"/>
            <a:ext cx="8363272" cy="1409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120000"/>
              </a:lnSpc>
              <a:spcBef>
                <a:spcPct val="50000"/>
              </a:spcBef>
            </a:pPr>
            <a:r>
              <a:rPr lang="en-GB" sz="2400" b="0" dirty="0">
                <a:solidFill>
                  <a:srgbClr val="000000"/>
                </a:solidFill>
              </a:rPr>
              <a:t>When things go wrong, it’s not a good time to teach lessons </a:t>
            </a:r>
            <a:r>
              <a:rPr lang="en-GB" sz="2400" b="0" dirty="0" smtClean="0">
                <a:solidFill>
                  <a:srgbClr val="000000"/>
                </a:solidFill>
              </a:rPr>
              <a:t>(</a:t>
            </a:r>
            <a:r>
              <a:rPr lang="en-GB" sz="2400" b="0" dirty="0">
                <a:solidFill>
                  <a:srgbClr val="000000"/>
                </a:solidFill>
              </a:rPr>
              <a:t>“When someone is drowning it’s not a good time to teach them to swim”)</a:t>
            </a:r>
            <a:endParaRPr lang="en-AU" sz="2400" b="0" dirty="0">
              <a:solidFill>
                <a:srgbClr val="000000"/>
              </a:solidFill>
            </a:endParaRPr>
          </a:p>
        </p:txBody>
      </p:sp>
      <p:sp>
        <p:nvSpPr>
          <p:cNvPr id="61450" name="Text Box 10"/>
          <p:cNvSpPr txBox="1">
            <a:spLocks noChangeArrowheads="1"/>
          </p:cNvSpPr>
          <p:nvPr/>
        </p:nvSpPr>
        <p:spPr bwMode="auto">
          <a:xfrm>
            <a:off x="5183088" y="727869"/>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sz="2000" dirty="0">
                <a:solidFill>
                  <a:srgbClr val="000000"/>
                </a:solidFill>
              </a:rPr>
              <a:t>(1922 - 1973)</a:t>
            </a:r>
            <a:endParaRPr lang="en-AU" dirty="0">
              <a:solidFill>
                <a:srgbClr val="0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fade">
                                      <p:cBhvr>
                                        <p:cTn id="7" dur="500"/>
                                        <p:tgtEl>
                                          <p:spTgt spid="614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47"/>
                                        </p:tgtEl>
                                        <p:attrNameLst>
                                          <p:attrName>style.visibility</p:attrName>
                                        </p:attrNameLst>
                                      </p:cBhvr>
                                      <p:to>
                                        <p:strVal val="visible"/>
                                      </p:to>
                                    </p:set>
                                    <p:animEffect transition="in" filter="fade">
                                      <p:cBhvr>
                                        <p:cTn id="12" dur="500"/>
                                        <p:tgtEl>
                                          <p:spTgt spid="614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448"/>
                                        </p:tgtEl>
                                        <p:attrNameLst>
                                          <p:attrName>style.visibility</p:attrName>
                                        </p:attrNameLst>
                                      </p:cBhvr>
                                      <p:to>
                                        <p:strVal val="visible"/>
                                      </p:to>
                                    </p:set>
                                    <p:animEffect transition="in" filter="fade">
                                      <p:cBhvr>
                                        <p:cTn id="17" dur="500"/>
                                        <p:tgtEl>
                                          <p:spTgt spid="61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P spid="61447" grpId="0"/>
      <p:bldP spid="614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1028" descr="ginot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7725" y="260350"/>
            <a:ext cx="1190625" cy="1781175"/>
          </a:xfrm>
          <a:prstGeom prst="rect">
            <a:avLst/>
          </a:prstGeom>
          <a:noFill/>
          <a:extLst>
            <a:ext uri="{909E8E84-426E-40dd-AFC4-6F175D3DCCD1}">
              <a14:hiddenFill xmlns:a14="http://schemas.microsoft.com/office/drawing/2010/main">
                <a:solidFill>
                  <a:srgbClr val="FFFFFF"/>
                </a:solidFill>
              </a14:hiddenFill>
            </a:ext>
          </a:extLst>
        </p:spPr>
      </p:pic>
      <p:sp>
        <p:nvSpPr>
          <p:cNvPr id="66565" name="Text Box 1029"/>
          <p:cNvSpPr txBox="1">
            <a:spLocks noChangeArrowheads="1"/>
          </p:cNvSpPr>
          <p:nvPr/>
        </p:nvSpPr>
        <p:spPr bwMode="auto">
          <a:xfrm>
            <a:off x="1692275" y="261938"/>
            <a:ext cx="48244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AU" sz="3200" dirty="0">
                <a:effectLst>
                  <a:outerShdw blurRad="50800" dist="38100" dir="18900000" algn="bl" rotWithShape="0">
                    <a:prstClr val="black">
                      <a:alpha val="40000"/>
                    </a:prstClr>
                  </a:outerShdw>
                </a:effectLst>
              </a:rPr>
              <a:t>HAIM GINOTT</a:t>
            </a:r>
          </a:p>
        </p:txBody>
      </p:sp>
      <p:sp>
        <p:nvSpPr>
          <p:cNvPr id="66568" name="Text Box 1032"/>
          <p:cNvSpPr txBox="1">
            <a:spLocks noChangeArrowheads="1"/>
          </p:cNvSpPr>
          <p:nvPr/>
        </p:nvSpPr>
        <p:spPr bwMode="auto">
          <a:xfrm>
            <a:off x="1143000" y="5486400"/>
            <a:ext cx="800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AU" sz="1400" b="0" i="1" dirty="0">
                <a:solidFill>
                  <a:srgbClr val="000000"/>
                </a:solidFill>
              </a:rPr>
              <a:t>Strict or Permissive</a:t>
            </a:r>
            <a:r>
              <a:rPr lang="en-AU" sz="1400" b="0" dirty="0">
                <a:solidFill>
                  <a:srgbClr val="000000"/>
                </a:solidFill>
              </a:rPr>
              <a:t> </a:t>
            </a:r>
          </a:p>
          <a:p>
            <a:r>
              <a:rPr lang="en-AU" sz="1400" b="0" dirty="0">
                <a:solidFill>
                  <a:srgbClr val="000000"/>
                </a:solidFill>
              </a:rPr>
              <a:t>from http://</a:t>
            </a:r>
            <a:r>
              <a:rPr lang="en-AU" sz="1400" b="0" dirty="0" err="1">
                <a:solidFill>
                  <a:srgbClr val="000000"/>
                </a:solidFill>
              </a:rPr>
              <a:t>www.betweenparentandchild.com</a:t>
            </a:r>
            <a:r>
              <a:rPr lang="en-AU" sz="1400" b="0" dirty="0">
                <a:solidFill>
                  <a:srgbClr val="000000"/>
                </a:solidFill>
              </a:rPr>
              <a:t>/</a:t>
            </a:r>
            <a:r>
              <a:rPr lang="en-AU" sz="1400" b="0" dirty="0" err="1">
                <a:solidFill>
                  <a:srgbClr val="000000"/>
                </a:solidFill>
              </a:rPr>
              <a:t>index.php?s</a:t>
            </a:r>
            <a:r>
              <a:rPr lang="en-AU" sz="1400" b="0" dirty="0">
                <a:solidFill>
                  <a:srgbClr val="000000"/>
                </a:solidFill>
              </a:rPr>
              <a:t>=</a:t>
            </a:r>
            <a:r>
              <a:rPr lang="en-AU" sz="1400" b="0" dirty="0" err="1">
                <a:solidFill>
                  <a:srgbClr val="000000"/>
                </a:solidFill>
              </a:rPr>
              <a:t>content&amp;p</a:t>
            </a:r>
            <a:r>
              <a:rPr lang="en-AU" sz="1400" b="0" dirty="0">
                <a:solidFill>
                  <a:srgbClr val="000000"/>
                </a:solidFill>
              </a:rPr>
              <a:t>=</a:t>
            </a:r>
            <a:r>
              <a:rPr lang="en-AU" sz="1400" b="0" dirty="0" err="1">
                <a:solidFill>
                  <a:srgbClr val="000000"/>
                </a:solidFill>
              </a:rPr>
              <a:t>free_parenting_video_clips</a:t>
            </a:r>
            <a:endParaRPr lang="en-AU" b="0" dirty="0">
              <a:solidFill>
                <a:srgbClr val="000000"/>
              </a:solidFill>
            </a:endParaRPr>
          </a:p>
        </p:txBody>
      </p:sp>
      <p:pic>
        <p:nvPicPr>
          <p:cNvPr id="66569" name="Ginott_permissive.mp4" descr="/Users/CSC/Desktop/UOWCourses/EDGS 916/Week 7 - Humanists/Ginott_materials/Ginott_permissive.mp4">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2286000" y="1752600"/>
            <a:ext cx="4064000"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6565"/>
                                        </p:tgtEl>
                                        <p:attrNameLst>
                                          <p:attrName>style.visibility</p:attrName>
                                        </p:attrNameLst>
                                      </p:cBhvr>
                                      <p:to>
                                        <p:strVal val="visible"/>
                                      </p:to>
                                    </p:set>
                                    <p:anim calcmode="lin" valueType="num">
                                      <p:cBhvr additive="base">
                                        <p:cTn id="7" dur="1000" fill="hold"/>
                                        <p:tgtEl>
                                          <p:spTgt spid="66565"/>
                                        </p:tgtEl>
                                        <p:attrNameLst>
                                          <p:attrName>ppt_x</p:attrName>
                                        </p:attrNameLst>
                                      </p:cBhvr>
                                      <p:tavLst>
                                        <p:tav tm="0">
                                          <p:val>
                                            <p:strVal val="0-#ppt_w/2"/>
                                          </p:val>
                                        </p:tav>
                                        <p:tav tm="100000">
                                          <p:val>
                                            <p:strVal val="#ppt_x"/>
                                          </p:val>
                                        </p:tav>
                                      </p:tavLst>
                                    </p:anim>
                                    <p:anim calcmode="lin" valueType="num">
                                      <p:cBhvr additive="base">
                                        <p:cTn id="8" dur="1000" fill="hold"/>
                                        <p:tgtEl>
                                          <p:spTgt spid="6656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66564"/>
                                        </p:tgtEl>
                                        <p:attrNameLst>
                                          <p:attrName>style.visibility</p:attrName>
                                        </p:attrNameLst>
                                      </p:cBhvr>
                                      <p:to>
                                        <p:strVal val="visible"/>
                                      </p:to>
                                    </p:set>
                                    <p:animEffect transition="in" filter="fade">
                                      <p:cBhvr>
                                        <p:cTn id="11" dur="1000"/>
                                        <p:tgtEl>
                                          <p:spTgt spid="6656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6568"/>
                                        </p:tgtEl>
                                        <p:attrNameLst>
                                          <p:attrName>style.visibility</p:attrName>
                                        </p:attrNameLst>
                                      </p:cBhvr>
                                      <p:to>
                                        <p:strVal val="visible"/>
                                      </p:to>
                                    </p:set>
                                    <p:animEffect transition="in" filter="fade">
                                      <p:cBhvr>
                                        <p:cTn id="14" dur="1000"/>
                                        <p:tgtEl>
                                          <p:spTgt spid="6656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55573" fill="hold"/>
                                        <p:tgtEl>
                                          <p:spTgt spid="665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6569"/>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2" presetClass="mediacall" presetSubtype="0" fill="hold" nodeType="clickEffect">
                                  <p:stCondLst>
                                    <p:cond delay="0"/>
                                  </p:stCondLst>
                                  <p:childTnLst>
                                    <p:cmd type="call" cmd="togglePause">
                                      <p:cBhvr>
                                        <p:cTn id="23" dur="1" fill="hold"/>
                                        <p:tgtEl>
                                          <p:spTgt spid="66569"/>
                                        </p:tgtEl>
                                      </p:cBhvr>
                                    </p:cmd>
                                  </p:childTnLst>
                                </p:cTn>
                              </p:par>
                            </p:childTnLst>
                          </p:cTn>
                        </p:par>
                      </p:childTnLst>
                    </p:cTn>
                  </p:par>
                </p:childTnLst>
              </p:cTn>
              <p:nextCondLst>
                <p:cond evt="onClick" delay="0">
                  <p:tgtEl>
                    <p:spTgt spid="66569"/>
                  </p:tgtEl>
                </p:cond>
              </p:nextCondLst>
            </p:seq>
            <p:video>
              <p:cMediaNode>
                <p:cTn id="24" fill="hold" display="0">
                  <p:stCondLst>
                    <p:cond delay="indefinite"/>
                  </p:stCondLst>
                  <p:endCondLst>
                    <p:cond evt="onNext" delay="0">
                      <p:tgtEl>
                        <p:sldTgt/>
                      </p:tgtEl>
                    </p:cond>
                    <p:cond evt="onPrev" delay="0">
                      <p:tgtEl>
                        <p:sldTgt/>
                      </p:tgtEl>
                    </p:cond>
                  </p:endCondLst>
                </p:cTn>
                <p:tgtEl>
                  <p:spTgt spid="66569"/>
                </p:tgtEl>
              </p:cMediaNode>
            </p:video>
          </p:childTnLst>
        </p:cTn>
      </p:par>
    </p:tnLst>
    <p:bldLst>
      <p:bldP spid="66565" grpId="0"/>
      <p:bldP spid="66568" grpId="0"/>
    </p:bld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BBE0E3"/>
      </a:accent1>
      <a:accent2>
        <a:srgbClr val="0066FF"/>
      </a:accent2>
      <a:accent3>
        <a:srgbClr val="FFFFFF"/>
      </a:accent3>
      <a:accent4>
        <a:srgbClr val="000000"/>
      </a:accent4>
      <a:accent5>
        <a:srgbClr val="DAEDEF"/>
      </a:accent5>
      <a:accent6>
        <a:srgbClr val="005CE7"/>
      </a:accent6>
      <a:hlink>
        <a:srgbClr val="0066FF"/>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2508</TotalTime>
  <Words>1686</Words>
  <Application>Microsoft Macintosh PowerPoint</Application>
  <PresentationFormat>On-screen Show (4:3)</PresentationFormat>
  <Paragraphs>212</Paragraphs>
  <Slides>25</Slides>
  <Notes>24</Notes>
  <HiddenSlides>0</HiddenSlides>
  <MMClips>4</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Congruent Communication</vt:lpstr>
      <vt:lpstr>Non-congruent Communication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Ray Handley</dc:creator>
  <cp:lastModifiedBy>NSW DET</cp:lastModifiedBy>
  <cp:revision>75</cp:revision>
  <dcterms:created xsi:type="dcterms:W3CDTF">2006-03-19T12:42:10Z</dcterms:created>
  <dcterms:modified xsi:type="dcterms:W3CDTF">2014-05-14T11:59:27Z</dcterms:modified>
</cp:coreProperties>
</file>